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755A8D-C852-4DB9-B214-E84C2E50177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445CE5-27AD-4B54-A552-937AA4C0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Nezavisno složene rečenice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2348880"/>
            <a:ext cx="8062912" cy="1752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hr-HR" dirty="0" smtClean="0"/>
              <a:t>Nikolina Draganić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Nezavisno</a:t>
            </a:r>
            <a:r>
              <a:rPr lang="hr-HR" dirty="0" smtClean="0"/>
              <a:t> složene rečenice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Nezavisno </a:t>
            </a:r>
            <a:r>
              <a:rPr lang="hr-HR" dirty="0" smtClean="0"/>
              <a:t>složene rečenice </a:t>
            </a:r>
            <a:r>
              <a:rPr lang="hr-HR" dirty="0" smtClean="0"/>
              <a:t>su rečenice </a:t>
            </a:r>
            <a:r>
              <a:rPr lang="hr-HR" dirty="0" smtClean="0"/>
              <a:t>koje </a:t>
            </a:r>
            <a:r>
              <a:rPr lang="hr-HR" dirty="0" smtClean="0"/>
              <a:t>se </a:t>
            </a:r>
            <a:r>
              <a:rPr lang="hr-HR" dirty="0" smtClean="0"/>
              <a:t>sastoje </a:t>
            </a:r>
            <a:r>
              <a:rPr lang="hr-HR" dirty="0" smtClean="0"/>
              <a:t>od samostalnih, nezavisnih surečenica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dirty="0" smtClean="0"/>
              <a:t>Npr. </a:t>
            </a:r>
          </a:p>
          <a:p>
            <a:pPr>
              <a:buNone/>
            </a:pPr>
            <a:r>
              <a:rPr lang="hr-HR" dirty="0" smtClean="0"/>
              <a:t>	Počela su grozna ispitivanja </a:t>
            </a:r>
            <a:r>
              <a:rPr lang="hr-HR" dirty="0" smtClean="0">
                <a:solidFill>
                  <a:schemeClr val="accent1"/>
                </a:solidFill>
              </a:rPr>
              <a:t>i</a:t>
            </a:r>
            <a:r>
              <a:rPr lang="hr-HR" dirty="0" smtClean="0"/>
              <a:t> svaki je dan sve teže.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501008"/>
            <a:ext cx="1728192" cy="64633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Samostalna surečenica</a:t>
            </a:r>
            <a:endParaRPr lang="en-US" dirty="0"/>
          </a:p>
        </p:txBody>
      </p:sp>
      <p:sp>
        <p:nvSpPr>
          <p:cNvPr id="6" name="Plus 5"/>
          <p:cNvSpPr/>
          <p:nvPr/>
        </p:nvSpPr>
        <p:spPr>
          <a:xfrm>
            <a:off x="3923928" y="3501008"/>
            <a:ext cx="648072" cy="576064"/>
          </a:xfrm>
          <a:prstGeom prst="mathPlus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20072" y="3501008"/>
            <a:ext cx="1728192" cy="64633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Samostalna surečenica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Sastavna 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Sastavna je rečenica nezavisno složena rečenica u kojoj se sadržaji surečenica međusobno sastavljaju, a </a:t>
            </a:r>
            <a:r>
              <a:rPr lang="hr-HR" dirty="0" smtClean="0"/>
              <a:t>surečenice </a:t>
            </a:r>
            <a:r>
              <a:rPr lang="hr-HR" dirty="0" smtClean="0"/>
              <a:t>se povezuju sastavnim veznicima </a:t>
            </a:r>
          </a:p>
          <a:p>
            <a:r>
              <a:rPr lang="hr-HR" dirty="0" smtClean="0"/>
              <a:t>Sastavni veznici: </a:t>
            </a:r>
            <a:r>
              <a:rPr lang="hr-HR" dirty="0" smtClean="0">
                <a:solidFill>
                  <a:schemeClr val="accent1"/>
                </a:solidFill>
              </a:rPr>
              <a:t>i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pa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te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ni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niti</a:t>
            </a:r>
          </a:p>
          <a:p>
            <a:r>
              <a:rPr lang="hr-HR" dirty="0" smtClean="0"/>
              <a:t>Npr. </a:t>
            </a:r>
          </a:p>
          <a:p>
            <a:pPr>
              <a:buNone/>
            </a:pPr>
            <a:r>
              <a:rPr lang="hr-HR" dirty="0" smtClean="0"/>
              <a:t>	Gledam film </a:t>
            </a:r>
            <a:r>
              <a:rPr lang="hr-HR" dirty="0" smtClean="0">
                <a:solidFill>
                  <a:schemeClr val="accent1"/>
                </a:solidFill>
              </a:rPr>
              <a:t>pa </a:t>
            </a:r>
            <a:r>
              <a:rPr lang="hr-HR" dirty="0" smtClean="0"/>
              <a:t>ću ga poslije komentirati.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Zarezi se u sastavim rečenicama pišu samo iznimno:</a:t>
            </a:r>
          </a:p>
          <a:p>
            <a:pPr marL="578358" indent="-514350">
              <a:buFont typeface="+mj-lt"/>
              <a:buAutoNum type="arabicPeriod"/>
            </a:pPr>
            <a:r>
              <a:rPr lang="hr-HR" dirty="0" smtClean="0"/>
              <a:t>Kada je veznik “niti” na početku rečenice i između surečenica</a:t>
            </a:r>
          </a:p>
          <a:p>
            <a:pPr marL="578358" indent="-514350">
              <a:buFont typeface="+mj-lt"/>
              <a:buAutoNum type="arabicPeriod"/>
            </a:pPr>
            <a:r>
              <a:rPr lang="hr-HR" dirty="0" smtClean="0"/>
              <a:t>Ako je više rečenica povezano istim veznikom</a:t>
            </a:r>
          </a:p>
          <a:p>
            <a:r>
              <a:rPr lang="hr-HR" dirty="0" smtClean="0"/>
              <a:t>Npr. 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/>
                </a:solidFill>
              </a:rPr>
              <a:t>Niti</a:t>
            </a:r>
            <a:r>
              <a:rPr lang="hr-HR" dirty="0" smtClean="0"/>
              <a:t> znam kada je utakmica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1"/>
                </a:solidFill>
              </a:rPr>
              <a:t>niti</a:t>
            </a:r>
            <a:r>
              <a:rPr lang="hr-HR" dirty="0" smtClean="0"/>
              <a:t> znam kako će završiti.</a:t>
            </a:r>
          </a:p>
          <a:p>
            <a:r>
              <a:rPr lang="hr-HR" dirty="0" smtClean="0"/>
              <a:t>Npr.</a:t>
            </a:r>
          </a:p>
          <a:p>
            <a:pPr>
              <a:buNone/>
            </a:pPr>
            <a:r>
              <a:rPr lang="hr-HR" dirty="0" smtClean="0"/>
              <a:t>	Gledam televizor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1"/>
                </a:solidFill>
              </a:rPr>
              <a:t>i</a:t>
            </a:r>
            <a:r>
              <a:rPr lang="hr-HR" dirty="0" smtClean="0"/>
              <a:t> čitam lektiru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1"/>
                </a:solidFill>
              </a:rPr>
              <a:t>i</a:t>
            </a:r>
            <a:r>
              <a:rPr lang="hr-HR" dirty="0" smtClean="0"/>
              <a:t> pišem zadaću.</a:t>
            </a:r>
          </a:p>
          <a:p>
            <a:r>
              <a:rPr lang="hr-HR" u="sng" dirty="0" smtClean="0">
                <a:solidFill>
                  <a:schemeClr val="accent1"/>
                </a:solidFill>
              </a:rPr>
              <a:t>Važno: </a:t>
            </a:r>
            <a:r>
              <a:rPr lang="hr-HR" dirty="0" smtClean="0"/>
              <a:t>ispred niječne čestice “ne” ne dolazi veznik “ni” nego “i”</a:t>
            </a:r>
            <a:endParaRPr lang="hr-HR" u="sng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Rastavna 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Rastavna rečenica je nezavisno složena rečenica u kojoj se sadržaji surečenica međusobno rastavljaju</a:t>
            </a:r>
          </a:p>
          <a:p>
            <a:r>
              <a:rPr lang="hr-HR" dirty="0" smtClean="0"/>
              <a:t>Rastavni veznik: </a:t>
            </a:r>
            <a:r>
              <a:rPr lang="hr-HR" dirty="0" smtClean="0">
                <a:solidFill>
                  <a:schemeClr val="accent1"/>
                </a:solidFill>
              </a:rPr>
              <a:t>ili</a:t>
            </a:r>
          </a:p>
          <a:p>
            <a:r>
              <a:rPr lang="hr-HR" dirty="0" smtClean="0"/>
              <a:t>Zarez se stavlja samo ako se veznik više puta ponavlja</a:t>
            </a:r>
          </a:p>
          <a:p>
            <a:r>
              <a:rPr lang="hr-HR" dirty="0" smtClean="0"/>
              <a:t>Npr. 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/>
                </a:solidFill>
              </a:rPr>
              <a:t>Ili</a:t>
            </a:r>
            <a:r>
              <a:rPr lang="hr-HR" dirty="0" smtClean="0"/>
              <a:t> uči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1"/>
                </a:solidFill>
              </a:rPr>
              <a:t>ili</a:t>
            </a:r>
            <a:r>
              <a:rPr lang="hr-HR" dirty="0" smtClean="0"/>
              <a:t> češ dobiti slabu ocjenu.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Suprotna rečenica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Suprotna rečenica je nezavisno složena rečenica</a:t>
            </a:r>
          </a:p>
          <a:p>
            <a:r>
              <a:rPr lang="hr-HR" dirty="0" smtClean="0"/>
              <a:t>Zarez se obavezno mora pisati ispred veznika</a:t>
            </a:r>
          </a:p>
          <a:p>
            <a:r>
              <a:rPr lang="hr-HR" dirty="0" smtClean="0"/>
              <a:t>Suprotni veznici: </a:t>
            </a:r>
            <a:r>
              <a:rPr lang="hr-HR" dirty="0" smtClean="0">
                <a:solidFill>
                  <a:schemeClr val="accent1"/>
                </a:solidFill>
              </a:rPr>
              <a:t>,a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,ali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,nego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,no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,već</a:t>
            </a:r>
          </a:p>
          <a:p>
            <a:r>
              <a:rPr lang="hr-HR" dirty="0" smtClean="0"/>
              <a:t>Npr. </a:t>
            </a:r>
          </a:p>
          <a:p>
            <a:pPr>
              <a:buNone/>
            </a:pPr>
            <a:r>
              <a:rPr lang="hr-HR" dirty="0" smtClean="0"/>
              <a:t>	Učili smo</a:t>
            </a:r>
            <a:r>
              <a:rPr lang="hr-HR" dirty="0" smtClean="0">
                <a:solidFill>
                  <a:schemeClr val="accent1"/>
                </a:solidFill>
              </a:rPr>
              <a:t>, ali </a:t>
            </a:r>
            <a:r>
              <a:rPr lang="hr-HR" dirty="0" smtClean="0"/>
              <a:t>nismo dovoljno naučili.</a:t>
            </a:r>
          </a:p>
          <a:p>
            <a:pPr>
              <a:buNone/>
            </a:pPr>
            <a:r>
              <a:rPr lang="hr-HR" dirty="0" smtClean="0">
                <a:solidFill>
                  <a:schemeClr val="accent1"/>
                </a:solidFill>
              </a:rPr>
              <a:t>	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Isključna </a:t>
            </a:r>
            <a:r>
              <a:rPr lang="hr-HR" dirty="0" smtClean="0"/>
              <a:t>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Isključna </a:t>
            </a:r>
            <a:r>
              <a:rPr lang="hr-HR" dirty="0" smtClean="0"/>
              <a:t>rečenica je nezavisno složena rečenica </a:t>
            </a:r>
          </a:p>
          <a:p>
            <a:r>
              <a:rPr lang="hr-HR" dirty="0" smtClean="0"/>
              <a:t>Zarez se obavezno piše</a:t>
            </a:r>
          </a:p>
          <a:p>
            <a:r>
              <a:rPr lang="hr-HR" dirty="0" smtClean="0"/>
              <a:t>Isključni </a:t>
            </a:r>
            <a:r>
              <a:rPr lang="hr-HR" dirty="0" smtClean="0"/>
              <a:t>veznici: </a:t>
            </a:r>
            <a:r>
              <a:rPr lang="hr-HR" dirty="0" smtClean="0">
                <a:solidFill>
                  <a:schemeClr val="accent1"/>
                </a:solidFill>
              </a:rPr>
              <a:t>,samo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,samo što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>
                <a:solidFill>
                  <a:schemeClr val="accent1"/>
                </a:solidFill>
              </a:rPr>
              <a:t>jedino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,jedino što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,tek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,tek što</a:t>
            </a:r>
          </a:p>
          <a:p>
            <a:r>
              <a:rPr lang="hr-HR" dirty="0" smtClean="0"/>
              <a:t>Npr.</a:t>
            </a:r>
          </a:p>
          <a:p>
            <a:pPr>
              <a:buNone/>
            </a:pPr>
            <a:r>
              <a:rPr lang="hr-HR" dirty="0" smtClean="0"/>
              <a:t>	Sve sam naučio</a:t>
            </a:r>
            <a:r>
              <a:rPr lang="hr-HR" dirty="0" smtClean="0">
                <a:solidFill>
                  <a:schemeClr val="accent1"/>
                </a:solidFill>
              </a:rPr>
              <a:t>, samo </a:t>
            </a:r>
            <a:r>
              <a:rPr lang="hr-HR" dirty="0" smtClean="0"/>
              <a:t>jednu lekciju nisam naučio.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dirty="0" smtClean="0"/>
              <a:t>Zaključna 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Zaključna rečenica je nezavisno složena rečenica </a:t>
            </a:r>
          </a:p>
          <a:p>
            <a:r>
              <a:rPr lang="hr-HR" dirty="0" smtClean="0"/>
              <a:t>Sadržaj druge surečenice proizlazi iz sadržaja prve surečenice</a:t>
            </a:r>
          </a:p>
          <a:p>
            <a:r>
              <a:rPr lang="hr-HR" dirty="0" smtClean="0"/>
              <a:t>Zarez se obavezno piše</a:t>
            </a:r>
          </a:p>
          <a:p>
            <a:r>
              <a:rPr lang="hr-HR" dirty="0" smtClean="0"/>
              <a:t>Zaključni veznici: </a:t>
            </a:r>
            <a:r>
              <a:rPr lang="hr-HR" dirty="0" smtClean="0">
                <a:solidFill>
                  <a:schemeClr val="accent1"/>
                </a:solidFill>
              </a:rPr>
              <a:t>,dakle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,stoga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/>
                </a:solidFill>
              </a:rPr>
              <a:t>,zato</a:t>
            </a:r>
          </a:p>
          <a:p>
            <a:r>
              <a:rPr lang="hr-HR" dirty="0" smtClean="0"/>
              <a:t>Npr.</a:t>
            </a:r>
          </a:p>
          <a:p>
            <a:pPr>
              <a:buNone/>
            </a:pPr>
            <a:r>
              <a:rPr lang="hr-HR" dirty="0" smtClean="0"/>
              <a:t>	Svi smo donjeli novac</a:t>
            </a:r>
            <a:r>
              <a:rPr lang="hr-HR" dirty="0" smtClean="0">
                <a:solidFill>
                  <a:schemeClr val="accent1"/>
                </a:solidFill>
              </a:rPr>
              <a:t>, dakle</a:t>
            </a:r>
            <a:r>
              <a:rPr lang="hr-HR" dirty="0" smtClean="0"/>
              <a:t> moći čemo imati proslavu.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r-HR" smtClean="0"/>
              <a:t>Rečenični </a:t>
            </a:r>
            <a:r>
              <a:rPr lang="hr-HR" dirty="0" smtClean="0"/>
              <a:t>niz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Nezavisno složena rečenica</a:t>
            </a:r>
          </a:p>
          <a:p>
            <a:r>
              <a:rPr lang="hr-HR" dirty="0" smtClean="0"/>
              <a:t>Umjesto veznika se stavlja zarez</a:t>
            </a:r>
          </a:p>
          <a:p>
            <a:r>
              <a:rPr lang="hr-HR" dirty="0" smtClean="0"/>
              <a:t>Npr.</a:t>
            </a:r>
          </a:p>
          <a:p>
            <a:pPr>
              <a:buNone/>
            </a:pPr>
            <a:r>
              <a:rPr lang="hr-HR" dirty="0" smtClean="0"/>
              <a:t>	Igram košarku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gledam televiziju</a:t>
            </a:r>
            <a:r>
              <a:rPr lang="hr-HR" dirty="0" smtClean="0">
                <a:solidFill>
                  <a:schemeClr val="accent1"/>
                </a:solidFill>
              </a:rPr>
              <a:t>,</a:t>
            </a:r>
            <a:r>
              <a:rPr lang="hr-HR" dirty="0" smtClean="0"/>
              <a:t> čitam knjigu.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Kralj Tomislav</Template>
  <TotalTime>93</TotalTime>
  <Words>240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Nezavisno složene rečenice</vt:lpstr>
      <vt:lpstr>Nezavisno složene rečenice</vt:lpstr>
      <vt:lpstr>Sastavna rečenica</vt:lpstr>
      <vt:lpstr>Slide 4</vt:lpstr>
      <vt:lpstr>Rastavna rečenica</vt:lpstr>
      <vt:lpstr>Suprotna rečenica </vt:lpstr>
      <vt:lpstr>Isključna rečenica</vt:lpstr>
      <vt:lpstr>Zaključna rečenica</vt:lpstr>
      <vt:lpstr>Rečenični niz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Nezavisno složene rečenice</dc:title>
  <dc:creator>petra</dc:creator>
  <cp:lastModifiedBy>petra</cp:lastModifiedBy>
  <cp:revision>2</cp:revision>
  <dcterms:created xsi:type="dcterms:W3CDTF">2013-01-18T20:11:38Z</dcterms:created>
  <dcterms:modified xsi:type="dcterms:W3CDTF">2013-01-24T22:41:42Z</dcterms:modified>
</cp:coreProperties>
</file>