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59" r:id="rId6"/>
    <p:sldId id="277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79" r:id="rId15"/>
    <p:sldId id="266" r:id="rId16"/>
    <p:sldId id="267" r:id="rId17"/>
    <p:sldId id="268" r:id="rId18"/>
    <p:sldId id="269" r:id="rId19"/>
    <p:sldId id="272" r:id="rId20"/>
    <p:sldId id="270" r:id="rId21"/>
    <p:sldId id="273" r:id="rId22"/>
    <p:sldId id="274" r:id="rId23"/>
    <p:sldId id="280" r:id="rId24"/>
    <p:sldId id="275" r:id="rId25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37EE-7B0B-4D62-B60E-52479028B4F1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C4479-8CAD-487B-9F50-C0459C8B244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5966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4479-8CAD-487B-9F50-C0459C8B244B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748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343109-DDE0-4406-9F12-85CA6C0CAD9B}" type="datetimeFigureOut">
              <a:rPr lang="hr-HR" smtClean="0"/>
              <a:pPr/>
              <a:t>3.6.2015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4F3EE9-B402-4934-8BA1-998A36F27D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168351"/>
          </a:xfrm>
        </p:spPr>
        <p:txBody>
          <a:bodyPr>
            <a:normAutofit fontScale="90000"/>
          </a:bodyPr>
          <a:lstStyle/>
          <a:p>
            <a:pPr algn="ctr"/>
            <a:r>
              <a:rPr lang="hr-HR" cap="none" dirty="0" smtClean="0">
                <a:solidFill>
                  <a:schemeClr val="accent6">
                    <a:lumMod val="50000"/>
                  </a:schemeClr>
                </a:solidFill>
              </a:rPr>
              <a:t>OŠ „MATIJA GUBEC” JARMINA</a:t>
            </a:r>
            <a:r>
              <a:rPr lang="hr-HR" sz="7200" dirty="0" smtClean="0"/>
              <a:t/>
            </a:r>
            <a:br>
              <a:rPr lang="hr-HR" sz="7200" dirty="0" smtClean="0"/>
            </a:br>
            <a:r>
              <a:rPr lang="hr-HR" sz="7200" dirty="0" smtClean="0"/>
              <a:t/>
            </a:r>
            <a:br>
              <a:rPr lang="hr-HR" sz="7200" dirty="0" smtClean="0"/>
            </a:br>
            <a:r>
              <a:rPr lang="hr-HR" sz="7200" dirty="0" smtClean="0">
                <a:solidFill>
                  <a:schemeClr val="accent5">
                    <a:lumMod val="50000"/>
                  </a:schemeClr>
                </a:solidFill>
              </a:rPr>
              <a:t>Upisi u srednju školu 2015</a:t>
            </a:r>
            <a:r>
              <a:rPr lang="hr-HR" sz="7200" dirty="0" smtClean="0">
                <a:solidFill>
                  <a:schemeClr val="accent5">
                    <a:lumMod val="50000"/>
                  </a:schemeClr>
                </a:solidFill>
              </a:rPr>
              <a:t>./2016</a:t>
            </a:r>
            <a:r>
              <a:rPr lang="hr-HR" sz="7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hr-HR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29132"/>
            <a:ext cx="8458200" cy="1071570"/>
          </a:xfrm>
        </p:spPr>
        <p:txBody>
          <a:bodyPr>
            <a:normAutofit lnSpcReduction="10000"/>
          </a:bodyPr>
          <a:lstStyle/>
          <a:p>
            <a:endParaRPr lang="hr-HR" sz="3200" dirty="0" smtClean="0"/>
          </a:p>
          <a:p>
            <a:pPr algn="ctr"/>
            <a:r>
              <a:rPr lang="hr-HR" sz="3200" dirty="0" err="1" smtClean="0"/>
              <a:t>Jarmina</a:t>
            </a:r>
            <a:r>
              <a:rPr lang="hr-HR" sz="3200" dirty="0" smtClean="0"/>
              <a:t>,</a:t>
            </a:r>
            <a:r>
              <a:rPr lang="hr-HR" sz="3200" dirty="0" smtClean="0"/>
              <a:t> </a:t>
            </a:r>
            <a:r>
              <a:rPr lang="hr-HR" sz="3200" dirty="0" smtClean="0"/>
              <a:t>3</a:t>
            </a:r>
            <a:r>
              <a:rPr lang="hr-HR" sz="3200" dirty="0" smtClean="0"/>
              <a:t>. lipnja 2015.</a:t>
            </a:r>
          </a:p>
        </p:txBody>
      </p:sp>
    </p:spTree>
    <p:extLst>
      <p:ext uri="{BB962C8B-B14F-4D97-AF65-F5344CB8AC3E}">
        <p14:creationId xmlns:p14="http://schemas.microsoft.com/office/powerpoint/2010/main" xmlns="" val="6765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908720"/>
            <a:ext cx="7125112" cy="5520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2.3. POSEBAN ELEMENT VREDNOVANJA (1 ELEMENT, 1 BOD)</a:t>
            </a:r>
          </a:p>
          <a:p>
            <a:pPr marL="0" indent="0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ZA KANDIDATE KOJI SU ŠKOLOVANJE ZAVRŠILI U OTEŽANIM UVJETIMA:</a:t>
            </a:r>
          </a:p>
          <a:p>
            <a:pPr marL="0" indent="0">
              <a:buNone/>
            </a:pP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ZDRAVSTVENE TEŠKOĆE – MIŠLJENJE HZZ,</a:t>
            </a:r>
          </a:p>
          <a:p>
            <a:pPr marL="0" indent="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- JEDAN ILI OBA DUGOTRAJNO TEŠKO BOLESNA RODITELJA – LIJEČNIČKA POTVRDA,</a:t>
            </a:r>
          </a:p>
          <a:p>
            <a:pPr marL="0" indent="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- DUGOTRAJNO NEZAPOSLENA OBA RODITELJA – POTVRDA HZZ,</a:t>
            </a:r>
          </a:p>
          <a:p>
            <a:pPr marL="0" indent="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191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09442" y="620689"/>
            <a:ext cx="7125113" cy="5503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428604"/>
            <a:ext cx="7125112" cy="5430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SAMOHRANI RODITELJ KORISNIK SOCIJALNE SKRBI – POTVRDA O KORIŠTENJU POMOĆI ILI BILO KOJI DRUGI AKT CSS</a:t>
            </a:r>
          </a:p>
          <a:p>
            <a:pPr marL="0" indent="0">
              <a:buNone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	- JEDAN RODITELJ PREMINUO – SMRTNI LIST ILI IZVADAK IZ MATICE UMRLIH</a:t>
            </a:r>
          </a:p>
          <a:p>
            <a:pPr marL="0" indent="0">
              <a:buNone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	- ŽIVOT BEZ RODITELJA ILI RODITELJSKE SKRBI – POTVRDA CSS</a:t>
            </a:r>
          </a:p>
          <a:p>
            <a:pPr marL="0" indent="0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400" b="1" u="sng" dirty="0" smtClean="0">
                <a:latin typeface="Times New Roman" pitchFamily="18" charset="0"/>
                <a:cs typeface="Times New Roman" pitchFamily="18" charset="0"/>
              </a:rPr>
              <a:t>DOKUMENTACIJU DOSTAVITI U OSNOVNU ŠKOLU DO PROPISANOG  DATUMA!</a:t>
            </a:r>
          </a:p>
          <a:p>
            <a:endParaRPr lang="hr-HR" sz="24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030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57167"/>
            <a:ext cx="7125113" cy="785818"/>
          </a:xfrm>
        </p:spPr>
        <p:txBody>
          <a:bodyPr>
            <a:normAutofit/>
          </a:bodyPr>
          <a:lstStyle/>
          <a:p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2.4. DODATNI UVJETI ZA UPIS</a:t>
            </a:r>
            <a:endParaRPr lang="hr-H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071546"/>
            <a:ext cx="7125112" cy="5500727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ŠKOLE MOGU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ZAHTIJEVATI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DODATNE UVJETE ZA UPIS:</a:t>
            </a:r>
          </a:p>
          <a:p>
            <a:pPr lvl="1"/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POTVRDA MEDICINE RADA 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– PLAĆA SE OKO 200KN, POTREBNA SAMO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JEDNA (OBAVEZNO TRAŽITI PREGLED)</a:t>
            </a: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POTVRDA NADLEŽNOG ŠKOLSKOG LIJEČNIKA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(HZJZ VINKOVCI, ZVONARSKA ULICA 57), BESPLATNA, POTREBNA SAMO JEDNA</a:t>
            </a:r>
          </a:p>
          <a:p>
            <a:pPr lvl="1"/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UGOVOR O NAUKOVANJU 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– POTPISUJU GA OBRTNIK I RODITELJ UČENIKA U 4 PRIMJERKA (RODITELJ, OBRTNIK, SREDNJA ŠKOLA I MPO) – ZA SKLAPANJE UGOVORA POTREBNO DONIJETI OVJERENU PRESLIKU SVJEDODŽBE 8. RAZREDA I POTVRDU MEDICINE RADA, SREDNJE ŠKOLE DUŽNE OBJAVITI POPISE I MJESTA OBRTNIKA KOD KOJIH SE IZVODI PRAKTIČNA NASTAVA</a:t>
            </a:r>
          </a:p>
          <a:p>
            <a:pPr lvl="1"/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DODATNA PROVJERA ZNANJA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– NPR. STRANI JEZIK KOJEG UČENIK NIJE IMAO U OSNOVNOJ ŠKOLI</a:t>
            </a:r>
          </a:p>
          <a:p>
            <a:pPr lvl="1"/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DODATNA PROVJERA SPOSOBNOSTI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– NPR. PROVJERA TJELESNIH ILI GOVORNIH SPOSOBNOSTI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0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3. ELEKTRONSKI SUSTAV UPISA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OSMIŠLJEN U SURADNJI MZOŠ-a I CARNET-a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OMOGUĆAVA PRAĆENJE LJESTVICA PORETKA U SVAKOM  TRENUTKU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OMOGUĆAVA TRANSPARENTNOST UPISA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U PROŠLOJ ŠKOLSKOJ GODINI JE BILO PRIJAVLJENO UKUPNO 47410 UČENIKA - 37276 UČENIKA JE UPISALO SVOJ PRVI PRIORITET, 5036 DRUGI PRIORITET, A OSTALI SU BILI RASPOREĐENI PO OSTALIM PRIORITETIMA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SUSTAV KORISTI PODATKE E-MATICE, NIJE POTREBNO NOSITI SVJEDODŽBE, DOMOVNICE I SL.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SUSTAV POMOĆU ALGORITMA RAČUNA BODOVE I FORMIRA RANG-LJESTVICU</a:t>
            </a:r>
          </a:p>
        </p:txBody>
      </p:sp>
    </p:spTree>
    <p:extLst>
      <p:ext uri="{BB962C8B-B14F-4D97-AF65-F5344CB8AC3E}">
        <p14:creationId xmlns:p14="http://schemas.microsoft.com/office/powerpoint/2010/main" xmlns="" val="39921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28605"/>
            <a:ext cx="7125113" cy="857256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VAŽNO!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37956"/>
            <a:ext cx="7125112" cy="5262878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MOGUĆE PRIJAVITI MAX 6 PROGRAMA!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ŽELJENE PROGRAME SLOŽITI PO PRIORITETU UPISA – RAČUNALO ĆE OBJAVOM KONAČNIH LJESTVICA PORETKA UPISATI UČENIKA PO NAJVIŠEM PRIORITETU!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POŽELJNO JE NA NAJVIŠE PRIORITETE STAVITI ONE PROGRAME  ZA KOJE POSTOJE REALNE ŠANSE ZA UPIS!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POTREBNO JE DOSTAVITI DODATNE DOKUMENTE KOJE ZAHTIJEVA ŠKOLA – SUSTAV BRIŠE S LISTE UČENIKE KOJI </a:t>
            </a:r>
            <a:r>
              <a:rPr lang="hr-HR" sz="2000" u="sng" dirty="0" smtClean="0">
                <a:latin typeface="Times New Roman" pitchFamily="18" charset="0"/>
                <a:cs typeface="Times New Roman" pitchFamily="18" charset="0"/>
              </a:rPr>
              <a:t>NISU PRAVOVREMENO ZADOVOLJILI SVE UVJETE (OBJAVA U DNEVNIM TISKOVINAMA, WEB STRANICAMA SREDNJIH ŠKOLA I U SAMOM SUSTAVU)!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UZETI U OBZIR KVOTE ZA UČENIKE KOJI SE ŠKOLUJU PO PRILAGOĐENOM PROGRAMU</a:t>
            </a:r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82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87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23299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33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1. PRIORITET – O.G.                   2. PRIORITET – J.G.</a:t>
            </a:r>
            <a:endParaRPr lang="hr-HR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24705147"/>
              </p:ext>
            </p:extLst>
          </p:nvPr>
        </p:nvGraphicFramePr>
        <p:xfrm>
          <a:off x="1435100" y="1524000"/>
          <a:ext cx="3657604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400"/>
                <a:gridCol w="1113002"/>
                <a:gridCol w="1219202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PLASMAN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BROJ PRIJAVE 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BODOVI</a:t>
                      </a:r>
                      <a:endParaRPr lang="hr-HR" dirty="0"/>
                    </a:p>
                  </a:txBody>
                  <a:tcPr marL="96331" marR="9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.....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....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.....</a:t>
                      </a:r>
                      <a:endParaRPr lang="hr-HR" dirty="0"/>
                    </a:p>
                  </a:txBody>
                  <a:tcPr marL="96331" marR="9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95.</a:t>
                      </a:r>
                      <a:endParaRPr lang="hr-H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2346</a:t>
                      </a:r>
                      <a:endParaRPr lang="hr-H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62</a:t>
                      </a:r>
                      <a:endParaRPr lang="hr-H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6331" marR="9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96.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1003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61</a:t>
                      </a:r>
                      <a:endParaRPr lang="hr-HR" dirty="0"/>
                    </a:p>
                  </a:txBody>
                  <a:tcPr marL="96331" marR="9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97.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2699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</a:t>
                      </a:r>
                      <a:endParaRPr lang="hr-HR" dirty="0"/>
                    </a:p>
                  </a:txBody>
                  <a:tcPr marL="96331" marR="9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98.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25782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59</a:t>
                      </a:r>
                      <a:endParaRPr lang="hr-HR" dirty="0"/>
                    </a:p>
                  </a:txBody>
                  <a:tcPr marL="96331" marR="9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99.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35821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58</a:t>
                      </a:r>
                      <a:endParaRPr lang="hr-HR" dirty="0"/>
                    </a:p>
                  </a:txBody>
                  <a:tcPr marL="96331" marR="9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100.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50356</a:t>
                      </a:r>
                      <a:endParaRPr lang="hr-HR" dirty="0"/>
                    </a:p>
                  </a:txBody>
                  <a:tcPr marL="96331" marR="96331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57</a:t>
                      </a:r>
                      <a:endParaRPr lang="hr-HR" dirty="0"/>
                    </a:p>
                  </a:txBody>
                  <a:tcPr marL="96331" marR="96331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48136005"/>
              </p:ext>
            </p:extLst>
          </p:nvPr>
        </p:nvGraphicFramePr>
        <p:xfrm>
          <a:off x="5276850" y="1524000"/>
          <a:ext cx="3657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631"/>
                <a:gridCol w="1091768"/>
                <a:gridCol w="1219201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PLASMAN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BROJ PRIJAVE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BODOVI</a:t>
                      </a:r>
                      <a:endParaRPr lang="hr-HR" dirty="0"/>
                    </a:p>
                  </a:txBody>
                  <a:tcPr marL="96376" marR="963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....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....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....</a:t>
                      </a:r>
                      <a:endParaRPr lang="hr-HR" dirty="0"/>
                    </a:p>
                  </a:txBody>
                  <a:tcPr marL="96376" marR="963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5.</a:t>
                      </a:r>
                      <a:endParaRPr lang="hr-H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2346</a:t>
                      </a:r>
                      <a:endParaRPr lang="hr-H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78</a:t>
                      </a:r>
                      <a:endParaRPr lang="hr-H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6376" marR="963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6.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7334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77</a:t>
                      </a:r>
                      <a:endParaRPr lang="hr-HR" dirty="0"/>
                    </a:p>
                  </a:txBody>
                  <a:tcPr marL="96376" marR="963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7.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33971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76</a:t>
                      </a:r>
                      <a:endParaRPr lang="hr-HR" dirty="0"/>
                    </a:p>
                  </a:txBody>
                  <a:tcPr marL="96376" marR="963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8.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1003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75</a:t>
                      </a:r>
                      <a:endParaRPr lang="hr-HR" dirty="0"/>
                    </a:p>
                  </a:txBody>
                  <a:tcPr marL="96376" marR="963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9.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19412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74</a:t>
                      </a:r>
                      <a:endParaRPr lang="hr-HR" dirty="0"/>
                    </a:p>
                  </a:txBody>
                  <a:tcPr marL="96376" marR="9637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10.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8438</a:t>
                      </a:r>
                      <a:endParaRPr lang="hr-HR" dirty="0"/>
                    </a:p>
                  </a:txBody>
                  <a:tcPr marL="96376" marR="96376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73</a:t>
                      </a:r>
                      <a:endParaRPr lang="hr-HR" dirty="0"/>
                    </a:p>
                  </a:txBody>
                  <a:tcPr marL="96376" marR="963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18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9442" y="357167"/>
            <a:ext cx="7125113" cy="64294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4. KALENDAR UPISA	</a:t>
            </a:r>
            <a:r>
              <a:rPr lang="hr-HR" dirty="0" smtClean="0"/>
              <a:t>							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25.5.2015. – POČETAK PRIJAVA KANDIDATA U SUSTAV (U OSNOVNOJ ŠKOLI, PROVJERA PODATAKA)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26.6.2015. – POČETAK PRIJAVA OBRAZOVNIH PROGRAMA (U OSNOVNOJ ŠKOLI, DOĆI RODITELJI I UČENICI)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26.6.2015. – ROK ZA DOSTAVU DOKUMENTACIJE ZA DODATNA PRAVA (SMRTNI LIST, POTVRDA HZZ, POTVRDE CSS...) – DOSTAVITI  RAZREDNIKU U OSNOVNU ŠKOLU (16.6.)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30.6.2015. – ZAVRŠETAK PRIJAVA OBRAZOVNIH PROGRAMA KOJI ZAHTIJEVAJU DODATNE PROVJERE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1.-6.7.2015. – PROVOĐENJE DODATNIH PROVJERA I ISPITA, UNOS PODATAKA (U SREDNJIM ŠKOLAMA, PRATITI UVJETE)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423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1. NACIONALNI INFORMACIJSKI SUSTAV PRIJAVA I UPISA U SREDNJU ŠKOLU</a:t>
            </a:r>
            <a:endParaRPr lang="hr-H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MOGUĆNOST UPISA IMA UKUPNO 51 014 UČENIKA U 2226 RAZREDNIH ODJELA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48 589 UČENIKA U 2091 RAZREDNI ODJELA – DRŽAVNE ŠKOLE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2 415 UČENIKA U 134 RAZREDNA ODJELA  - PRIVATNE ILI VJERSKE SREDNJE ŠKOLE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UPISI SE PROVODE ELEKTRONSKIM PUTEM – </a:t>
            </a:r>
            <a:r>
              <a:rPr lang="hr-H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www.upisi.hr</a:t>
            </a:r>
            <a:endParaRPr lang="hr-H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4626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11007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1538" y="857232"/>
            <a:ext cx="7125112" cy="49801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7.7.2015. – ZAVRŠETAK PRIGOVORA NA POGREŠNO UNEŠENE OCJENE, OSOBNE PODATKE, REZULTATE DODATNIH PROVJERA... (USMENO RAZREDNICIMA, PISANIM PUTEM SREDNJOŠKOLSKIM POVJERENSTVIMA I PISANIM PUTEM CARNET-u)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8.7.2015. – BRISANJE KANDIDATA KOJI NISU ZADOVOLJILI PREDUVJETE 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8.7.2015. – ZAKLJUČAVANJE ODABIRA OBRAZOVNIH PROGRAMA I POČETAK ISPISA PRIJAVNICA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10.7.2015. – KRAJNJI ROK ZA DOSTAVU  POTPISANIH PRIJAVNICA (POTPISUJU RODITELJ I UČENIK) RAZREDNICIMA U OSNOVNU ŠKOLU (9.7.2015. U  9h – PODJELA SVJEDODŽBI, RODITELJI I UČENICI)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10.7.2015. – BRISANJE KANDIDATA KOJI NISU DOSTAVILI POTPISANU PRIJAVNICU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57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1609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428604"/>
            <a:ext cx="821537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b="1" u="sng" dirty="0" smtClean="0">
                <a:latin typeface="Times New Roman" pitchFamily="18" charset="0"/>
                <a:cs typeface="Times New Roman" pitchFamily="18" charset="0"/>
              </a:rPr>
              <a:t>11.7.2015. – OBJAVA KONAČNIH LJESTVICA PORETKA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13.-17.7.2015. – DOSTAVA UPISNICA (OBRAZAC O UPISU – KNJIŽARA ILI SUSTAV) U SREDNJE ŠKOLE – SVE SREDNJE ŠKOLE!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13.-17.7.2015. – DOSTAVA POTVRDA MEDICINE RADA,  POTVRDA ŠKOLSKE MEDICINE, UGOVORA O NAUKOVANJU I DOKUMENTACIJE KOJOM SE OSTVARUJU DODATNA PRAVA ZA UPIS AKO UPISANA SREDNJA ŠKOLA TO ZAHTIJEVA! – U SREDNJE ŠKOLE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- AKO SE POTPISANA UPISNICA I DODATNA DOKUMENTACIJA NE DOSTAVE U ROKU, KANDIDAT GUBI PRAVO UPISA U LJETNOM ROKU </a:t>
            </a:r>
          </a:p>
          <a:p>
            <a:pPr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21.7.2015. – OBJAVA SLOBODNIH MJESTA ZA JESENSKI UPISNI ROK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57606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5. SAVJETI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24744"/>
            <a:ext cx="7125112" cy="53760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hr-HR" dirty="0"/>
          </a:p>
          <a:p>
            <a:endParaRPr lang="hr-HR" sz="2100" dirty="0" smtClean="0"/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SUSTAV SE AŽURIRA  SVAKIH  SAT VREMENA 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NE PANIČARITE AKO VIDITE PROMJENU NA LJESTVICI PORETKA – UNOS OCJENA 8. RAZREDA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SREDNJE ŠKOLE SU DUŽNE DO 10.6. OBJAVITI UVJETE UPISA NA SVOJIM OGLASNIM PLOČAMA I WEB STRANICAMA, A DO 26.6. I U SUSTAVU 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UPISA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SREDNJE ŠKOLE SU DO NAVEDENOG DATUMA DUŽNE OBJAVITI POPISE LICENCIRANIH OBRTNIKA ZA IZVOĐENJE PRAKTIČNE NASTAVE</a:t>
            </a:r>
            <a:endParaRPr lang="hr-HR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PRATITE REDOVITO S DJETETOM KALENDAR I RANG-LJESTVICU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ZATRAŽITE OD DJETETA DA VAM U SUSTAVU POKAŽE UVJETE UPISA ZA SVAKI PRIJAVLJENI PROGRAM (POTVRDE LIJEČNIKA, DODATNE PROVJERE...)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089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18150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42985"/>
            <a:ext cx="7125112" cy="4715814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REDOVITO PRATITE OBAVIJESTI NA STRANICI 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WWW.UPISI.HR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I PROČITAJTE BROŠURU  „IDEMO U SREDNJU”, TAKOĐER DOSTUPNU NA NAVEDENOJ STRANICI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 BROŠURI SE NALAZE I POPISI SREDNJOŠKOLSKIH ĐAČKIH DOMOVA U CIJELOJ RH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KONTAKTIRAJTE SREDNJU ŠKOLU UKOLIKO IMATE DODATNIH PITANJA VEZANIH ZA NJIHOVE UVJETE UPISA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01 6661 500 – BROJ SLUŽBE ZA UPISE (CARNET) –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RADNIM DANOM OD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8 DO 20 SATI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OBRATITE SE NAŠOJ ŠKOLI AKO NEMATE PRISTUP INTERNETU KOD KUĆE ILI TREBATE ISPRINTATI NEKI DOKUMENT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HVALA NA PAŽNJI I SRETNO!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34789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2. ELEMENTI VREDNOVANJA (ZAJEDNIČKI, DODATNI I POSEBNI)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857364"/>
            <a:ext cx="7125112" cy="471490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2.1. ZAJEDNIČKI ELEMENTI:</a:t>
            </a:r>
          </a:p>
          <a:p>
            <a:pPr>
              <a:lnSpc>
                <a:spcPct val="170000"/>
              </a:lnSpc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ZAJEDNIČKI ELEMENT ZA UPIS U SVE SREDNJOŠKOLSKE PROGRAME ČINE </a:t>
            </a:r>
            <a:r>
              <a:rPr lang="hr-HR" sz="2400" u="sng" dirty="0" smtClean="0">
                <a:latin typeface="Times New Roman" pitchFamily="18" charset="0"/>
                <a:cs typeface="Times New Roman" pitchFamily="18" charset="0"/>
              </a:rPr>
              <a:t>PROSJECI SVIH ZAKLJUČNIH OCJENA SVIH NASTAVNIH PREDMETA NA DVIJE DECIMALE U 5., 6., 7. I 8. RAZREDU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MAX. 20 BODOVA</a:t>
            </a:r>
            <a:r>
              <a:rPr lang="hr-H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51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25294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57297"/>
            <a:ext cx="7125112" cy="4501501"/>
          </a:xfrm>
        </p:spPr>
        <p:txBody>
          <a:bodyPr>
            <a:normAutofit/>
          </a:bodyPr>
          <a:lstStyle/>
          <a:p>
            <a:endParaRPr lang="hr-HR" sz="3200" dirty="0" smtClean="0"/>
          </a:p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UPIS U  STRUKOVNE PROGRAME OBRAZOVANJA U TRAJANJU MANJEM</a:t>
            </a:r>
            <a:r>
              <a:rPr lang="hr-HR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OD TRI GODINE: </a:t>
            </a:r>
          </a:p>
          <a:p>
            <a:pPr lvl="1"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ZAJEDNIČKI ELEMENT – ZAKLJUČNE OCJENE 5., 6., 7. I 8. RAZREDA ZAKLJUČENE NA DVIJE DECIMALE </a:t>
            </a:r>
          </a:p>
          <a:p>
            <a:pPr lvl="1"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UKUPNO: MAX. 20 BODOVA</a:t>
            </a:r>
          </a:p>
          <a:p>
            <a:pPr lvl="1"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NEMA BODOVNOG PRAGA</a:t>
            </a:r>
          </a:p>
          <a:p>
            <a:pPr lvl="1">
              <a:buFontTx/>
              <a:buChar char="-"/>
            </a:pPr>
            <a:endParaRPr lang="hr-HR" sz="2800" dirty="0" smtClean="0"/>
          </a:p>
          <a:p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125113" cy="889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571480"/>
            <a:ext cx="7125112" cy="5287319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UPIS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STRUKOVNE PROGRAME I PROGRAME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OBRAZOVANJA ZA VEZANE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OBRTE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U TRAJANJU OD NAJMANJE TRI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GODINE: </a:t>
            </a:r>
          </a:p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-ZAJEDNIČKI ELEMENT (MAX. 20 BODOVA),</a:t>
            </a:r>
          </a:p>
          <a:p>
            <a:pPr marL="342900" lvl="1" indent="-34290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-ZAKLJUČNE OCJENE 7. I 8. RAZREDA IZ MATEMATIKE, HRVATSKOGA JEZIKA I PRVOG STRANOG JEZIKA (MAX 30 BODOVA),</a:t>
            </a:r>
          </a:p>
          <a:p>
            <a:pPr marL="342900" lvl="1" indent="-34290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- UKUPNO: MAX 50 BODOVA</a:t>
            </a:r>
          </a:p>
          <a:p>
            <a:pPr marL="342900" lvl="1" indent="-34290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- NEMA BODOVNOG PRAGA </a:t>
            </a:r>
          </a:p>
          <a:p>
            <a:pPr>
              <a:buNone/>
            </a:pPr>
            <a:endParaRPr lang="hr-HR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11006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357166"/>
            <a:ext cx="7125112" cy="6143668"/>
          </a:xfrm>
        </p:spPr>
        <p:txBody>
          <a:bodyPr>
            <a:normAutofit/>
          </a:bodyPr>
          <a:lstStyle/>
          <a:p>
            <a:endParaRPr lang="hr-HR" dirty="0" smtClean="0">
              <a:cs typeface="Aharoni" panose="02010803020104030203" pitchFamily="2" charset="-79"/>
            </a:endParaRPr>
          </a:p>
          <a:p>
            <a:r>
              <a:rPr lang="hr-HR" sz="2600" dirty="0">
                <a:cs typeface="Aharoni" panose="02010803020104030203" pitchFamily="2" charset="-79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UPIS U GIMNAZIJ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SKE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STRUKOVNE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PROGRAME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OBRAZOVANJA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U TRAJANJU OD NAJMANJE ČETIRI GODINE</a:t>
            </a: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ZAJEDNIČKI ELEMENT (MAX. 20 BODOVA),</a:t>
            </a:r>
          </a:p>
          <a:p>
            <a:pPr lvl="1"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ZAKLJUČNE OCJENE 7. I 8. RAZREDA IZ MATEMATIKE, HRVATSKOGA JEZIKA I PRVOG STRANOG JEZIKA (MAX 30 BODOVA),</a:t>
            </a:r>
          </a:p>
          <a:p>
            <a:pPr lvl="1"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ZAKLJUČNE OCJENE 7. I 8. RAZREDA IZ  TRIJU PREDMETA POSEBNO ZNAČAJNIH ZA UPIS U ODREĐENI SMJER – DVA PROPISUJE MINISTAR, JEDAN  SREDNJA ŠKOLA (MAX 30 BODOVA)</a:t>
            </a:r>
          </a:p>
          <a:p>
            <a:pPr lvl="1"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UKUPNO: MAX 80 BODOVA</a:t>
            </a:r>
          </a:p>
          <a:p>
            <a:pPr lvl="1">
              <a:buFontTx/>
              <a:buChar char="-"/>
            </a:pPr>
            <a:r>
              <a:rPr lang="hr-HR" sz="2200" u="sng" dirty="0" smtClean="0">
                <a:latin typeface="Times New Roman" pitchFamily="18" charset="0"/>
                <a:cs typeface="Times New Roman" pitchFamily="18" charset="0"/>
              </a:rPr>
              <a:t>ŠKOLA MOŽE PROPISATI BODOVNI PRAG!</a:t>
            </a:r>
          </a:p>
          <a:p>
            <a:pPr lvl="1">
              <a:buFontTx/>
              <a:buChar char="-"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r-HR" dirty="0" smtClean="0">
              <a:cs typeface="Aharoni" panose="02010803020104030203" pitchFamily="2" charset="-79"/>
            </a:endParaRPr>
          </a:p>
          <a:p>
            <a:endParaRPr lang="hr-HR" dirty="0" smtClean="0">
              <a:cs typeface="Aharoni" panose="02010803020104030203" pitchFamily="2" charset="-79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BODOVANJA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100" y="2184710"/>
            <a:ext cx="7499350" cy="3326779"/>
          </a:xfrm>
        </p:spPr>
      </p:pic>
    </p:spTree>
    <p:extLst>
      <p:ext uri="{BB962C8B-B14F-4D97-AF65-F5344CB8AC3E}">
        <p14:creationId xmlns:p14="http://schemas.microsoft.com/office/powerpoint/2010/main" xmlns="" val="6159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836713"/>
            <a:ext cx="7125112" cy="5022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dirty="0" smtClean="0"/>
              <a:t>2.2. DODATNI ELEMENTI</a:t>
            </a:r>
          </a:p>
          <a:p>
            <a:r>
              <a:rPr lang="hr-HR" sz="2400" dirty="0" smtClean="0"/>
              <a:t>ČINE IH SPOSOBNOSTI I DAROVITOST UČENIKA, </a:t>
            </a:r>
            <a:r>
              <a:rPr lang="hr-HR" sz="2400" dirty="0" smtClean="0"/>
              <a:t> A </a:t>
            </a:r>
            <a:r>
              <a:rPr lang="hr-HR" sz="2400" dirty="0" smtClean="0"/>
              <a:t>ISPITUJU SE NA TEMELJU:</a:t>
            </a:r>
          </a:p>
          <a:p>
            <a:pPr marL="0" indent="0">
              <a:buNone/>
            </a:pPr>
            <a:endParaRPr lang="hr-HR" sz="2400" dirty="0" smtClean="0"/>
          </a:p>
          <a:p>
            <a:pPr lvl="1"/>
            <a:r>
              <a:rPr lang="hr-HR" sz="2400" dirty="0" smtClean="0"/>
              <a:t>DODATNIH PROVJERA SPOSOBNOSTI (SREDNJA ŠKOLA, PLESNE I UMJETNIČKE ŠKOLE – javna objava)</a:t>
            </a:r>
          </a:p>
          <a:p>
            <a:pPr lvl="1"/>
            <a:r>
              <a:rPr lang="hr-HR" sz="2400" dirty="0" smtClean="0"/>
              <a:t>REZULTATA NATJECANJA IZ ZNANJA (DRŽAVNA NATJECANJA)</a:t>
            </a:r>
          </a:p>
          <a:p>
            <a:pPr lvl="1"/>
            <a:r>
              <a:rPr lang="hr-HR" sz="2400" dirty="0" smtClean="0"/>
              <a:t>REZULTATA ŠPORTSKIH NATJECANJA (ŠKOLSKA ŠPORTSKA DRUŠTVA)</a:t>
            </a:r>
          </a:p>
          <a:p>
            <a:pPr marL="0" indent="0">
              <a:buNone/>
            </a:pPr>
            <a:r>
              <a:rPr lang="hr-HR" sz="2400" dirty="0"/>
              <a:t>	</a:t>
            </a:r>
            <a:endParaRPr lang="hr-HR" sz="2400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424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500043"/>
            <a:ext cx="7125113" cy="785818"/>
          </a:xfrm>
        </p:spPr>
        <p:txBody>
          <a:bodyPr>
            <a:normAutofit fontScale="90000"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2.2.1. NATJECANJA U ZNANJU I ŠPORTSKA NATJECANJA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214422"/>
            <a:ext cx="7491647" cy="5072097"/>
          </a:xfrm>
        </p:spPr>
        <p:txBody>
          <a:bodyPr>
            <a:normAutofit lnSpcReduction="10000"/>
          </a:bodyPr>
          <a:lstStyle/>
          <a:p>
            <a:pPr lvl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1., 2. ILI 3. MJESTO KAO POJEDINAC NA DRŽAVNOM  ILI MEĐUNARODNOM NATJECANJU U 5., 6., 7.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8. RAZREDU – IZRAVAN UPIS</a:t>
            </a:r>
          </a:p>
          <a:p>
            <a:pPr lvl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1., 2. ILI  3. MJESTO KAO ČLAN SKUPINE NA NEKOM DRŽAVNOM NATJECANJU – 1. MJESTO DONOSI 4 BODA, 2. MJESTO 3 BODA I 3. MJESTO 2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BODA.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SUDJELOVANJE NA DRŽAVNOM ILI MEĐUNARODNOM NATJECANJU – 1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BOD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1. MJESTO EKIPNO NA ŠPORTSKOM NATJECANJU – 3 BODA</a:t>
            </a:r>
          </a:p>
          <a:p>
            <a:pPr lvl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2.MJESTO EKIPNO NA ŠPORTSKOM NATJECANJU – 2 BODA</a:t>
            </a:r>
          </a:p>
          <a:p>
            <a:pPr lvl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3. MJESTO EKIPNO NA ŠPORTSKOM NATJECANJU – 1 BOD</a:t>
            </a:r>
          </a:p>
        </p:txBody>
      </p:sp>
    </p:spTree>
    <p:extLst>
      <p:ext uri="{BB962C8B-B14F-4D97-AF65-F5344CB8AC3E}">
        <p14:creationId xmlns:p14="http://schemas.microsoft.com/office/powerpoint/2010/main" xmlns="" val="1059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901</TotalTime>
  <Words>1261</Words>
  <Application>Microsoft Office PowerPoint</Application>
  <PresentationFormat>Prikaz na zaslonu (4:3)</PresentationFormat>
  <Paragraphs>167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Solstice</vt:lpstr>
      <vt:lpstr>OŠ „MATIJA GUBEC” JARMINA  Upisi u srednju školu 2015./2016.</vt:lpstr>
      <vt:lpstr>1. NACIONALNI INFORMACIJSKI SUSTAV PRIJAVA I UPISA U SREDNJU ŠKOLU</vt:lpstr>
      <vt:lpstr>2. ELEMENTI VREDNOVANJA (ZAJEDNIČKI, DODATNI I POSEBNI)</vt:lpstr>
      <vt:lpstr>Slajd 4</vt:lpstr>
      <vt:lpstr>Slajd 5</vt:lpstr>
      <vt:lpstr>Slajd 6</vt:lpstr>
      <vt:lpstr>PRIMJER BODOVANJA</vt:lpstr>
      <vt:lpstr>Slajd 8</vt:lpstr>
      <vt:lpstr>2.2.1. NATJECANJA U ZNANJU I ŠPORTSKA NATJECANJA</vt:lpstr>
      <vt:lpstr>Slajd 10</vt:lpstr>
      <vt:lpstr>Slajd 11</vt:lpstr>
      <vt:lpstr>2.4. DODATNI UVJETI ZA UPIS</vt:lpstr>
      <vt:lpstr>3. ELEKTRONSKI SUSTAV UPISA</vt:lpstr>
      <vt:lpstr>VAŽNO!</vt:lpstr>
      <vt:lpstr>Slajd 15</vt:lpstr>
      <vt:lpstr>Slajd 16</vt:lpstr>
      <vt:lpstr>Slajd 17</vt:lpstr>
      <vt:lpstr>1. PRIORITET – O.G.                   2. PRIORITET – J.G.</vt:lpstr>
      <vt:lpstr>4. KALENDAR UPISA        </vt:lpstr>
      <vt:lpstr>Slajd 20</vt:lpstr>
      <vt:lpstr>.</vt:lpstr>
      <vt:lpstr>5. SAVJETI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„MATIJA GUBEC” JARMINA  Upisi u srednju školu</dc:title>
  <dc:creator>Pedagoginja&amp;RN</dc:creator>
  <cp:lastModifiedBy>Guest</cp:lastModifiedBy>
  <cp:revision>89</cp:revision>
  <dcterms:created xsi:type="dcterms:W3CDTF">2014-05-12T14:08:44Z</dcterms:created>
  <dcterms:modified xsi:type="dcterms:W3CDTF">2015-06-03T15:26:43Z</dcterms:modified>
</cp:coreProperties>
</file>