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72" r:id="rId9"/>
    <p:sldId id="271" r:id="rId10"/>
    <p:sldId id="262" r:id="rId11"/>
    <p:sldId id="263" r:id="rId12"/>
    <p:sldId id="274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09T18:13:36.020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AE804-78D5-46B1-939E-7C7E38932E91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57E1E-31EF-40C8-A3F9-F056C975F96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0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57E1E-31EF-40C8-A3F9-F056C975F968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u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u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Naslov, dva sadržaja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B81-5B51-4F13-8E70-BDD21D1189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206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slov, tekst i 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2C4E3-07BD-4376-B3E9-AF0FF60D6C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63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u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Pravoku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u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u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89AE11-271B-40B0-83A4-38ABCE0DB02F}" type="datetimeFigureOut">
              <a:rPr lang="sr-Latn-CS" smtClean="0"/>
              <a:pPr/>
              <a:t>29.4.2015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815850-A936-4655-B414-AFBA8BE9564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786718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500042"/>
            <a:ext cx="6400800" cy="2786082"/>
          </a:xfrm>
        </p:spPr>
        <p:txBody>
          <a:bodyPr>
            <a:noAutofit/>
          </a:bodyPr>
          <a:lstStyle/>
          <a:p>
            <a:r>
              <a:rPr lang="hr-HR" sz="8000" dirty="0" smtClean="0">
                <a:latin typeface="Jokerman" pitchFamily="82" charset="0"/>
              </a:rPr>
              <a:t>Put do knjige</a:t>
            </a:r>
            <a:endParaRPr lang="hr-HR" sz="8000" dirty="0">
              <a:latin typeface="Jokerman" pitchFamily="82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hr-HR" b="1" dirty="0" smtClean="0"/>
              <a:t>     PUT DO KNJIGE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214282" y="214290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 smtClean="0">
                <a:latin typeface="Jokerman" pitchFamily="82" charset="0"/>
              </a:rPr>
              <a:t>LIŠĆE  PALMI I DRUGIH BILJAKA</a:t>
            </a:r>
            <a:endParaRPr lang="hr-HR" sz="3600" dirty="0">
              <a:latin typeface="Jokerman" pitchFamily="82" charset="0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0" y="1000108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U Indiji su palmini listovi bili omiljeni  pisaći materijali još prije 2500 godina.</a:t>
            </a:r>
            <a:endParaRPr lang="hr-HR" sz="2400" i="1" dirty="0">
              <a:latin typeface="Jokerman" pitchFamily="82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0" y="1857364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Veće i zrele palmine listove Indijanci su sjekli u prikladne komade, zatim su ih posebnim postupkom izbijelili, nalaštili, uglačali i po potrebi impregnirali uljem da bi bili elastični, a potom su po njima pisali četkicama umočenim u tuš.</a:t>
            </a:r>
          </a:p>
        </p:txBody>
      </p:sp>
      <p:pic>
        <p:nvPicPr>
          <p:cNvPr id="21506" name="Picture 2" descr="http://www.ezadar.hr/repository/image_raw/2003/large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00504"/>
            <a:ext cx="8501122" cy="2643206"/>
          </a:xfrm>
          <a:prstGeom prst="rect">
            <a:avLst/>
          </a:prstGeom>
          <a:noFill/>
        </p:spPr>
      </p:pic>
      <p:sp>
        <p:nvSpPr>
          <p:cNvPr id="12" name="TekstniOkvir 11"/>
          <p:cNvSpPr txBox="1"/>
          <p:nvPr/>
        </p:nvSpPr>
        <p:spPr>
          <a:xfrm>
            <a:off x="0" y="34290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Osim na palminim pisalo se i na maslinovim listovima.</a:t>
            </a:r>
            <a:endParaRPr lang="hr-HR" sz="2400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Jokerman" pitchFamily="82" charset="0"/>
              </a:rPr>
              <a:t>                         PAPIRUS</a:t>
            </a:r>
            <a:endParaRPr lang="hr-HR" sz="4000" dirty="0">
              <a:latin typeface="Jokerman" pitchFamily="82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0" y="135729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Još prije pet do šest tisuća godina, kad su se znanost, literatura i državna administracija u Egiptu toliko razvili da materijali na kojima se dotad pisalo nisu više mogli zadovoljiti sve potrebe, pronađen je odličan materijal za pisanje koji je ostao u upotrebi više od tri i pol tisuće godina 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0" y="3429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Taj se materijal dobivao od  specijalne biljke iz roda trstika, koja je rasla poput gustih i neprohodnih prašuma u močvarnim predjelima i uz obale rijeka.</a:t>
            </a:r>
            <a:endParaRPr lang="hr-HR" sz="2400" i="1" dirty="0">
              <a:latin typeface="Jokerman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47148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Stari  Egipćani su tu biljku nazivali </a:t>
            </a:r>
            <a:r>
              <a:rPr lang="hr-HR" sz="2400" i="1" u="sng" dirty="0" smtClean="0">
                <a:latin typeface="Jokerman" pitchFamily="82" charset="0"/>
              </a:rPr>
              <a:t>pa-p-</a:t>
            </a:r>
            <a:r>
              <a:rPr lang="hr-HR" sz="2400" i="1" u="sng" dirty="0" err="1" smtClean="0">
                <a:latin typeface="Jokerman" pitchFamily="82" charset="0"/>
              </a:rPr>
              <a:t>iur</a:t>
            </a:r>
            <a:r>
              <a:rPr lang="hr-HR" sz="2400" i="1" u="sng" dirty="0" smtClean="0">
                <a:latin typeface="Jokerman" pitchFamily="82" charset="0"/>
              </a:rPr>
              <a:t>,</a:t>
            </a:r>
            <a:r>
              <a:rPr lang="hr-HR" sz="2400" i="1" dirty="0" smtClean="0">
                <a:latin typeface="Jokerman" pitchFamily="82" charset="0"/>
              </a:rPr>
              <a:t> što približno znači  </a:t>
            </a:r>
            <a:r>
              <a:rPr lang="hr-HR" sz="2400" u="sng" dirty="0" smtClean="0">
                <a:latin typeface="Jokerman" pitchFamily="82" charset="0"/>
              </a:rPr>
              <a:t>biljka s Nila</a:t>
            </a:r>
            <a:r>
              <a:rPr lang="hr-HR" sz="2400" i="1" dirty="0" smtClean="0">
                <a:latin typeface="Jokerman" pitchFamily="82" charset="0"/>
              </a:rPr>
              <a:t>. Po tome su je Grci nazivali </a:t>
            </a:r>
            <a:r>
              <a:rPr lang="hr-HR" sz="2400" i="1" u="sng" dirty="0" err="1" smtClean="0">
                <a:latin typeface="Jokerman" pitchFamily="82" charset="0"/>
              </a:rPr>
              <a:t>papiros</a:t>
            </a:r>
            <a:r>
              <a:rPr lang="hr-HR" sz="2400" i="1" u="sng" dirty="0" smtClean="0">
                <a:latin typeface="Jokerman" pitchFamily="82" charset="0"/>
              </a:rPr>
              <a:t>,</a:t>
            </a:r>
            <a:r>
              <a:rPr lang="hr-HR" sz="2400" i="1" dirty="0" smtClean="0">
                <a:latin typeface="Jokerman" pitchFamily="82" charset="0"/>
              </a:rPr>
              <a:t> a Rimljani </a:t>
            </a:r>
            <a:r>
              <a:rPr lang="hr-HR" sz="2400" i="1" u="sng" dirty="0" smtClean="0">
                <a:latin typeface="Jokerman" pitchFamily="82" charset="0"/>
              </a:rPr>
              <a:t>papirus.</a:t>
            </a:r>
            <a:r>
              <a:rPr lang="hr-HR" sz="2400" i="1" dirty="0" smtClean="0">
                <a:latin typeface="Jokerman" pitchFamily="82" charset="0"/>
              </a:rPr>
              <a:t> </a:t>
            </a:r>
            <a:endParaRPr lang="hr-HR" sz="2400" i="1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eaLnBrk="1" hangingPunct="1"/>
            <a:r>
              <a:rPr lang="hr-HR" dirty="0" smtClean="0">
                <a:latin typeface="Jokerman" pitchFamily="82" charset="0"/>
              </a:rPr>
              <a:t>                        Papirus</a:t>
            </a:r>
            <a:endParaRPr lang="hr-HR" dirty="0" smtClean="0">
              <a:latin typeface="Jokerman" pitchFamily="82" charset="0"/>
            </a:endParaRP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</p:txBody>
      </p:sp>
      <p:pic>
        <p:nvPicPr>
          <p:cNvPr id="6148" name="Picture 13" descr="papirus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433598">
            <a:off x="716289" y="1762481"/>
            <a:ext cx="3958336" cy="35310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9" name="Picture 14" descr="papirus2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4" y="1412776"/>
            <a:ext cx="3527623" cy="454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0" y="428604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Prema zapisima nekih antičkih pisaca, znamo da su stari Egipćani nadzemne dijelove te biljke upotrebljavali za izrađivanje čamaca,  jedara, prostirki, konopaca, sandala.</a:t>
            </a:r>
          </a:p>
          <a:p>
            <a:pPr algn="ctr"/>
            <a:r>
              <a:rPr lang="hr-HR" sz="2400" i="1" dirty="0" smtClean="0">
                <a:latin typeface="Jokerman" pitchFamily="82" charset="0"/>
              </a:rPr>
              <a:t>Spužvastu srž papirusa upotrebljavali su za proizvodnju materijala za pisanje. Biljka im je služila i kao hrana.</a:t>
            </a:r>
            <a:endParaRPr lang="hr-HR" sz="2400" i="1" dirty="0">
              <a:latin typeface="Jokerman" pitchFamily="82" charset="0"/>
            </a:endParaRPr>
          </a:p>
        </p:txBody>
      </p:sp>
      <p:pic>
        <p:nvPicPr>
          <p:cNvPr id="22530" name="Picture 2" descr="http://www.znanje.org/i/i20/00iv05/00iv0525/55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49122"/>
            <a:ext cx="3643338" cy="3929688"/>
          </a:xfrm>
          <a:prstGeom prst="rect">
            <a:avLst/>
          </a:prstGeom>
          <a:noFill/>
        </p:spPr>
      </p:pic>
      <p:pic>
        <p:nvPicPr>
          <p:cNvPr id="22532" name="Picture 4" descr="http://www.zvrk.rs/mskola/Istorija/pisanje/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2500306"/>
            <a:ext cx="364333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Jokerman" pitchFamily="82" charset="0"/>
              </a:rPr>
              <a:t>                       PERGAMENT</a:t>
            </a:r>
            <a:endParaRPr lang="hr-HR" sz="4000" dirty="0">
              <a:latin typeface="Jokerman" pitchFamily="82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0" y="13860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Sljedeći značajan pronalazak pisaćeg materijala  je pergament. Dobio je naziv prema grčkom gradu </a:t>
            </a:r>
            <a:r>
              <a:rPr lang="hr-HR" sz="2400" i="1" dirty="0" err="1" smtClean="0">
                <a:latin typeface="Jokerman" pitchFamily="82" charset="0"/>
              </a:rPr>
              <a:t>Pergamonu</a:t>
            </a:r>
            <a:r>
              <a:rPr lang="hr-HR" sz="2400" i="1" dirty="0" smtClean="0">
                <a:latin typeface="Jokerman" pitchFamily="82" charset="0"/>
              </a:rPr>
              <a:t>, najvažnijem  proizvodnom centru tog artikla.           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0" y="295759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Pergament je tanka i specijalno obrađena koža raznih životinja (</a:t>
            </a:r>
            <a:r>
              <a:rPr lang="hr-HR" sz="2000" i="1" dirty="0" smtClean="0">
                <a:latin typeface="Jokerman" pitchFamily="82" charset="0"/>
              </a:rPr>
              <a:t>ovaca,koza,teladi,magaraca,zečeva i zmija).</a:t>
            </a:r>
            <a:endParaRPr lang="hr-HR" sz="2000" i="1" dirty="0">
              <a:latin typeface="Jokerman" pitchFamily="82" charset="0"/>
            </a:endParaRPr>
          </a:p>
        </p:txBody>
      </p:sp>
      <p:pic>
        <p:nvPicPr>
          <p:cNvPr id="4098" name="Picture 2" descr="http://upload.wikimedia.org/wikipedia/commons/f/f6/Vinod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157923"/>
            <a:ext cx="5544616" cy="2236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14282" y="357166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Prirodna boja pergamenta je </a:t>
            </a:r>
            <a:r>
              <a:rPr lang="hr-HR" sz="2400" i="1" dirty="0" err="1" smtClean="0">
                <a:latin typeface="Jokerman" pitchFamily="82" charset="0"/>
              </a:rPr>
              <a:t>žutobijela</a:t>
            </a:r>
            <a:r>
              <a:rPr lang="hr-HR" sz="2400" i="1" dirty="0" smtClean="0">
                <a:latin typeface="Jokerman" pitchFamily="82" charset="0"/>
              </a:rPr>
              <a:t>. </a:t>
            </a:r>
          </a:p>
          <a:p>
            <a:pPr algn="ctr"/>
            <a:r>
              <a:rPr lang="hr-HR" sz="2400" i="1" dirty="0" smtClean="0">
                <a:latin typeface="Jokerman" pitchFamily="82" charset="0"/>
              </a:rPr>
              <a:t>Za luksuzne svrhe bojan je  </a:t>
            </a:r>
            <a:r>
              <a:rPr lang="hr-HR" sz="2400" i="1" dirty="0" err="1" smtClean="0">
                <a:latin typeface="Jokerman" pitchFamily="82" charset="0"/>
              </a:rPr>
              <a:t>crvenoljubičastom</a:t>
            </a:r>
            <a:r>
              <a:rPr lang="hr-HR" sz="2400" i="1" dirty="0" smtClean="0">
                <a:latin typeface="Jokerman" pitchFamily="82" charset="0"/>
              </a:rPr>
              <a:t> bojom, a za neke crkvene potrebe čak i crnom.</a:t>
            </a:r>
            <a:endParaRPr lang="hr-HR" sz="2400" i="1" dirty="0">
              <a:latin typeface="Jokerman" pitchFamily="82" charset="0"/>
            </a:endParaRPr>
          </a:p>
        </p:txBody>
      </p:sp>
      <p:pic>
        <p:nvPicPr>
          <p:cNvPr id="25602" name="Picture 2" descr="http://upload.wikimedia.org/wikipedia/commons/thumb/f/f1/Permennter-1568.png/220px-Permennter-156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4143404" cy="5143536"/>
          </a:xfrm>
          <a:prstGeom prst="rect">
            <a:avLst/>
          </a:prstGeom>
          <a:noFill/>
        </p:spPr>
      </p:pic>
      <p:sp>
        <p:nvSpPr>
          <p:cNvPr id="4" name="TekstniOkvir 3"/>
          <p:cNvSpPr txBox="1"/>
          <p:nvPr/>
        </p:nvSpPr>
        <p:spPr>
          <a:xfrm>
            <a:off x="4357686" y="2786058"/>
            <a:ext cx="4572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Švicarac </a:t>
            </a:r>
            <a:r>
              <a:rPr lang="hr-HR" sz="2400" i="1" dirty="0" err="1" smtClean="0">
                <a:latin typeface="Jokerman" pitchFamily="82" charset="0"/>
              </a:rPr>
              <a:t>Jost</a:t>
            </a:r>
            <a:r>
              <a:rPr lang="hr-HR" sz="2400" i="1" dirty="0" smtClean="0">
                <a:latin typeface="Jokerman" pitchFamily="82" charset="0"/>
              </a:rPr>
              <a:t> </a:t>
            </a:r>
            <a:r>
              <a:rPr lang="hr-HR" sz="2400" i="1" dirty="0" err="1" smtClean="0">
                <a:latin typeface="Jokerman" pitchFamily="82" charset="0"/>
              </a:rPr>
              <a:t>Amman</a:t>
            </a:r>
            <a:r>
              <a:rPr lang="hr-HR" sz="2400" i="1" dirty="0" smtClean="0">
                <a:latin typeface="Jokerman" pitchFamily="82" charset="0"/>
              </a:rPr>
              <a:t> bavio se ilustriranjem knjiga  drvorezima i bakrorezima. Među njima je i ovaj koji prikazuje izrađivača pergamenta</a:t>
            </a:r>
            <a:r>
              <a:rPr lang="hr-HR" sz="2400" i="1" dirty="0" smtClean="0"/>
              <a:t>.</a:t>
            </a:r>
            <a:endParaRPr lang="hr-HR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42860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                               </a:t>
            </a:r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itchFamily="82" charset="0"/>
              </a:rPr>
              <a:t>PAPIR</a:t>
            </a:r>
            <a:endParaRPr lang="hr-H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14282" y="1500174"/>
            <a:ext cx="8786874" cy="2308324"/>
          </a:xfrm>
          <a:custGeom>
            <a:avLst/>
            <a:gdLst>
              <a:gd name="connsiteX0" fmla="*/ 0 w 8786874"/>
              <a:gd name="connsiteY0" fmla="*/ 0 h 1569660"/>
              <a:gd name="connsiteX1" fmla="*/ 8786874 w 8786874"/>
              <a:gd name="connsiteY1" fmla="*/ 0 h 1569660"/>
              <a:gd name="connsiteX2" fmla="*/ 8786874 w 8786874"/>
              <a:gd name="connsiteY2" fmla="*/ 1569660 h 1569660"/>
              <a:gd name="connsiteX3" fmla="*/ 0 w 8786874"/>
              <a:gd name="connsiteY3" fmla="*/ 1569660 h 1569660"/>
              <a:gd name="connsiteX4" fmla="*/ 0 w 8786874"/>
              <a:gd name="connsiteY4" fmla="*/ 0 h 156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6874" h="1569660">
                <a:moveTo>
                  <a:pt x="0" y="0"/>
                </a:moveTo>
                <a:lnTo>
                  <a:pt x="8786874" y="0"/>
                </a:lnTo>
                <a:lnTo>
                  <a:pt x="8786874" y="1569660"/>
                </a:lnTo>
                <a:lnTo>
                  <a:pt x="0" y="156966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400" i="1" dirty="0" smtClean="0">
                <a:latin typeface="Jokerman" pitchFamily="82" charset="0"/>
              </a:rPr>
              <a:t>Zbog sve veće potrebe za pisaćim materijalom pergament ustupa mjesto jeftinijem i praktičnijem materijalu. </a:t>
            </a:r>
          </a:p>
          <a:p>
            <a:r>
              <a:rPr lang="hr-HR" sz="2400" i="1" dirty="0" smtClean="0">
                <a:latin typeface="Jokerman" pitchFamily="82" charset="0"/>
              </a:rPr>
              <a:t>Problem  materijala za pisanje  riješen je u Kini tako temeljito da je za njega saznao cijeli svijet. Smišljen je način proizvodnje papira koji je bio dovoljno jeftin i brz.</a:t>
            </a:r>
          </a:p>
          <a:p>
            <a:r>
              <a:rPr lang="hr-HR" sz="2400" i="1" dirty="0" smtClean="0">
                <a:latin typeface="Jokerman" pitchFamily="82" charset="0"/>
              </a:rPr>
              <a:t>             Koriste se samo sirovine biljnog porijekla .</a:t>
            </a:r>
            <a:endParaRPr lang="hr-HR" sz="2400" i="1" dirty="0">
              <a:latin typeface="Jokerman" pitchFamily="82" charset="0"/>
            </a:endParaRPr>
          </a:p>
        </p:txBody>
      </p:sp>
      <p:pic>
        <p:nvPicPr>
          <p:cNvPr id="26626" name="Picture 2" descr="http://www.muzej-rijeka.hr/tvornica-papira/slike/tvornica-papi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077072"/>
            <a:ext cx="8643998" cy="256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0" y="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  <p:pic>
        <p:nvPicPr>
          <p:cNvPr id="1026" name="Picture 2" descr="http://trisan.hr/images/PAPIR/trgovacki_pap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71480"/>
            <a:ext cx="8358246" cy="5786478"/>
          </a:xfrm>
          <a:prstGeom prst="rect">
            <a:avLst/>
          </a:prstGeom>
          <a:noFill/>
        </p:spPr>
      </p:pic>
      <p:sp>
        <p:nvSpPr>
          <p:cNvPr id="5" name="TekstniOkvir 4"/>
          <p:cNvSpPr txBox="1"/>
          <p:nvPr/>
        </p:nvSpPr>
        <p:spPr>
          <a:xfrm>
            <a:off x="5143504" y="568004"/>
            <a:ext cx="364333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        </a:t>
            </a:r>
          </a:p>
          <a:p>
            <a:r>
              <a:rPr lang="hr-HR" sz="5400" dirty="0" smtClean="0">
                <a:latin typeface="Jokerman" pitchFamily="82" charset="0"/>
              </a:rPr>
              <a:t>             današnji     papir</a:t>
            </a:r>
            <a:endParaRPr lang="hr-HR" sz="5400" dirty="0">
              <a:latin typeface="Jokerm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hr-HR" sz="3200" b="1" i="1" u="sng" dirty="0" smtClean="0">
                <a:latin typeface="Jokerman" pitchFamily="82" charset="0"/>
              </a:rPr>
              <a:t>Knjiga </a:t>
            </a:r>
            <a:r>
              <a:rPr lang="hr-HR" sz="3200" b="1" i="1" u="sng" dirty="0">
                <a:latin typeface="Jokerman" pitchFamily="82" charset="0"/>
              </a:rPr>
              <a:t>-</a:t>
            </a:r>
            <a:r>
              <a:rPr lang="hr-HR" sz="3200" b="1" i="1" u="sng" dirty="0" smtClean="0">
                <a:latin typeface="Jokerman" pitchFamily="82" charset="0"/>
              </a:rPr>
              <a:t> pomoćnik  čovjekove  misli</a:t>
            </a:r>
            <a:endParaRPr lang="hr-HR" sz="3200" b="1" i="1" u="sng" dirty="0">
              <a:latin typeface="Jokerm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5005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dirty="0" smtClean="0">
                <a:latin typeface="Jokerman" pitchFamily="82" charset="0"/>
              </a:rPr>
              <a:t>  </a:t>
            </a:r>
            <a:r>
              <a:rPr lang="hr-HR" sz="2800" dirty="0" smtClean="0">
                <a:latin typeface="Jokerman" pitchFamily="82" charset="0"/>
              </a:rPr>
              <a:t>Knjiga u današnjem obliku </a:t>
            </a:r>
          </a:p>
          <a:p>
            <a:pPr marL="0" indent="0" algn="ctr">
              <a:buNone/>
            </a:pPr>
            <a:r>
              <a:rPr lang="hr-HR" sz="2800" dirty="0" smtClean="0">
                <a:latin typeface="Jokerman" pitchFamily="82" charset="0"/>
              </a:rPr>
              <a:t>stara je samo oko 500 godina.</a:t>
            </a:r>
          </a:p>
          <a:p>
            <a:pPr marL="0" indent="0" algn="ctr">
              <a:buNone/>
            </a:pPr>
            <a:r>
              <a:rPr lang="hr-HR" sz="2800" dirty="0" smtClean="0">
                <a:latin typeface="Jokerman" pitchFamily="82" charset="0"/>
              </a:rPr>
              <a:t>  Za masovnu i jeftinu proizvodnju knjiga bilo je potrebno ostvariti </a:t>
            </a:r>
          </a:p>
          <a:p>
            <a:pPr marL="0" indent="0" algn="ctr">
              <a:buNone/>
            </a:pPr>
            <a:r>
              <a:rPr lang="hr-HR" sz="2800" b="1" dirty="0" smtClean="0">
                <a:latin typeface="Jokerman" pitchFamily="82" charset="0"/>
              </a:rPr>
              <a:t>3 osnovna preduvjeta</a:t>
            </a:r>
            <a:r>
              <a:rPr lang="hr-HR" sz="2800" dirty="0" smtClean="0">
                <a:latin typeface="Jokerman" pitchFamily="82" charset="0"/>
              </a:rPr>
              <a:t>:</a:t>
            </a:r>
          </a:p>
          <a:p>
            <a:pPr marL="0" indent="0" algn="ctr">
              <a:buNone/>
            </a:pPr>
            <a:r>
              <a:rPr lang="hr-HR" sz="2800" dirty="0" smtClean="0">
                <a:latin typeface="Jokerman" pitchFamily="82" charset="0"/>
              </a:rPr>
              <a:t> </a:t>
            </a:r>
            <a:r>
              <a:rPr lang="hr-HR" sz="2000" dirty="0" smtClean="0">
                <a:latin typeface="Jokerman" pitchFamily="82" charset="0"/>
              </a:rPr>
              <a:t> - pronalazak pisma - da bi se sačuvala i zabilježila misao</a:t>
            </a:r>
          </a:p>
          <a:p>
            <a:pPr algn="ctr">
              <a:buFontTx/>
              <a:buChar char="-"/>
            </a:pPr>
            <a:r>
              <a:rPr lang="hr-HR" sz="2000" dirty="0" smtClean="0">
                <a:latin typeface="Jokerman" pitchFamily="82" charset="0"/>
              </a:rPr>
              <a:t>pronalazak podloge za pismo - dovoljno praktične i dostupne  -  </a:t>
            </a:r>
            <a:r>
              <a:rPr lang="hr-HR" sz="2000" b="1" dirty="0" smtClean="0">
                <a:latin typeface="Jokerman" pitchFamily="82" charset="0"/>
              </a:rPr>
              <a:t>papir</a:t>
            </a:r>
          </a:p>
          <a:p>
            <a:pPr marL="0" indent="0" algn="ctr">
              <a:buNone/>
            </a:pPr>
            <a:r>
              <a:rPr lang="hr-HR" sz="2000" dirty="0" smtClean="0">
                <a:latin typeface="Jokerman" pitchFamily="82" charset="0"/>
              </a:rPr>
              <a:t> - pronalazak načina umnožavanja - dovoljno brzog i jeftinog </a:t>
            </a:r>
          </a:p>
          <a:p>
            <a:pPr algn="ctr">
              <a:buFontTx/>
              <a:buChar char="-"/>
            </a:pPr>
            <a:r>
              <a:rPr lang="hr-HR" sz="2000" b="1" dirty="0" smtClean="0">
                <a:latin typeface="Jokerman" pitchFamily="82" charset="0"/>
              </a:rPr>
              <a:t>tiskarska tehnika - prije oko 500 godina</a:t>
            </a:r>
          </a:p>
          <a:p>
            <a:pPr marL="0" indent="0" algn="ctr">
              <a:buNone/>
            </a:pPr>
            <a:r>
              <a:rPr lang="hr-HR" sz="2000" dirty="0" smtClean="0">
                <a:latin typeface="Jokerman" pitchFamily="82" charset="0"/>
              </a:rPr>
              <a:t>(problem pisma i podloge za pismo riješen je puno ranije)</a:t>
            </a:r>
          </a:p>
          <a:p>
            <a:pPr algn="ctr">
              <a:buFontTx/>
              <a:buChar char="-"/>
            </a:pPr>
            <a:endParaRPr lang="hr-HR" sz="2000" b="1" dirty="0">
              <a:latin typeface="Jokerm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1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    </a:t>
            </a:r>
            <a:r>
              <a:rPr lang="hr-HR" sz="3600" dirty="0" smtClean="0">
                <a:latin typeface="Jokerman" pitchFamily="82" charset="0"/>
              </a:rPr>
              <a:t>OD LISTOVA BILJAKA DO PAPIRA</a:t>
            </a:r>
            <a:endParaRPr lang="hr-HR" sz="3600" dirty="0">
              <a:latin typeface="Jokerman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85723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r>
              <a:rPr lang="hr-HR" sz="2400" i="1" dirty="0" smtClean="0">
                <a:latin typeface="Jokerman" pitchFamily="82" charset="0"/>
              </a:rPr>
              <a:t>U našem, suvremenom vremenu,više se ne mučimo pitanjem</a:t>
            </a:r>
          </a:p>
          <a:p>
            <a:pPr algn="ctr"/>
            <a:r>
              <a:rPr lang="hr-HR" sz="2400" i="1" dirty="0" smtClean="0">
                <a:latin typeface="Jokerman" pitchFamily="82" charset="0"/>
              </a:rPr>
              <a:t>  na čemu ćemo nešto zapisati.</a:t>
            </a:r>
          </a:p>
          <a:p>
            <a:endParaRPr lang="hr-HR" sz="2400" i="1" dirty="0"/>
          </a:p>
        </p:txBody>
      </p:sp>
      <p:sp>
        <p:nvSpPr>
          <p:cNvPr id="7" name="TekstniOkvir 6"/>
          <p:cNvSpPr txBox="1"/>
          <p:nvPr/>
        </p:nvSpPr>
        <p:spPr>
          <a:xfrm>
            <a:off x="0" y="25003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Zbog suvremene tehnologije naše knjige i bilježnice nisu  teške </a:t>
            </a:r>
            <a:r>
              <a:rPr lang="hr-HR" sz="2400" i="1" dirty="0">
                <a:latin typeface="Jokerman" pitchFamily="82" charset="0"/>
              </a:rPr>
              <a:t>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0" y="3429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No,  ljudi su  prošli naporan put  do mogućnosti  masovne uporabe  papira .</a:t>
            </a:r>
          </a:p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r>
              <a:rPr lang="hr-HR" sz="2400" i="1" dirty="0" smtClean="0">
                <a:latin typeface="Jokerman" pitchFamily="82" charset="0"/>
              </a:rPr>
              <a:t>Pogledajmo kako je sve počelo! </a:t>
            </a:r>
            <a:endParaRPr lang="hr-HR" sz="2400" i="1" dirty="0" smtClean="0">
              <a:latin typeface="Jokerman" pitchFamily="82" charset="0"/>
            </a:endParaRPr>
          </a:p>
          <a:p>
            <a:endParaRPr lang="hr-HR" sz="2400" i="1" dirty="0" smtClean="0">
              <a:latin typeface="Jokerman" pitchFamily="82" charset="0"/>
            </a:endParaRPr>
          </a:p>
          <a:p>
            <a:endParaRPr lang="hr-HR" sz="2400" i="1" dirty="0">
              <a:latin typeface="Jokerman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0" y="585789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 </a:t>
            </a:r>
            <a:endParaRPr lang="hr-H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i="1" dirty="0">
                <a:latin typeface="Jokerman" pitchFamily="82" charset="0"/>
              </a:rPr>
              <a:t>M</a:t>
            </a:r>
            <a:r>
              <a:rPr lang="hr-HR" sz="3200" i="1" dirty="0" smtClean="0">
                <a:latin typeface="Jokerman" pitchFamily="82" charset="0"/>
              </a:rPr>
              <a:t>aterijal  za pisanje je za pismo  </a:t>
            </a:r>
          </a:p>
          <a:p>
            <a:pPr algn="ctr"/>
            <a:r>
              <a:rPr lang="hr-HR" sz="3200" i="1" dirty="0" smtClean="0">
                <a:latin typeface="Jokerman" pitchFamily="82" charset="0"/>
              </a:rPr>
              <a:t>isto što </a:t>
            </a:r>
            <a:r>
              <a:rPr lang="hr-HR" sz="3200" i="1" dirty="0">
                <a:latin typeface="Jokerman" pitchFamily="82" charset="0"/>
              </a:rPr>
              <a:t>i tlo za biljku.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0" y="128586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/>
              <a:t> </a:t>
            </a:r>
            <a:r>
              <a:rPr lang="hr-HR" sz="2400" i="1" dirty="0" smtClean="0">
                <a:latin typeface="Jokerman" pitchFamily="82" charset="0"/>
              </a:rPr>
              <a:t>Rješavajući problem pisma , ljudi su  morali  rješavati i problem materijala na kojemu će pisati</a:t>
            </a:r>
            <a:r>
              <a:rPr lang="hr-HR" sz="2400" i="1" dirty="0" smtClean="0"/>
              <a:t>.</a:t>
            </a:r>
            <a:endParaRPr lang="hr-HR" sz="2400" i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0" y="250030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Dok neki autori pretpostavljaju da je prvi materijal na kojemu su ljudi pisali bilo drvo odnosno kora drveta, drugi smatraju da su to bile životinjske kosti,  školjke i slični predmeti koji su se lako pronalazili u  prirodi.</a:t>
            </a:r>
          </a:p>
          <a:p>
            <a:pPr algn="ctr"/>
            <a:endParaRPr lang="hr-HR" sz="2400" i="1" dirty="0">
              <a:latin typeface="Jokerman" pitchFamily="82" charset="0"/>
            </a:endParaRPr>
          </a:p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endParaRPr lang="hr-HR" sz="2400" i="1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Jokerman" pitchFamily="82" charset="0"/>
              </a:rPr>
              <a:t>              </a:t>
            </a:r>
          </a:p>
          <a:p>
            <a:r>
              <a:rPr lang="hr-HR" sz="4000" dirty="0" smtClean="0">
                <a:latin typeface="Jokerman" pitchFamily="82" charset="0"/>
              </a:rPr>
              <a:t>             PISANJE PO PIJESKU</a:t>
            </a:r>
            <a:endParaRPr lang="hr-HR" sz="4000" dirty="0">
              <a:latin typeface="Jokerman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0" y="64291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r>
              <a:rPr lang="hr-HR" sz="2400" i="1" dirty="0" smtClean="0">
                <a:latin typeface="Jokerman" pitchFamily="82" charset="0"/>
              </a:rPr>
              <a:t>Prije nego što su počeli pisati po bilo kojem drugom materijalu, ljudi  su pisali prstom po pijesku, prašini ili rastresitoj zemlji, što i mi danas  činimo u igri.</a:t>
            </a:r>
            <a:endParaRPr lang="hr-HR" sz="2400" i="1" dirty="0">
              <a:latin typeface="Jokerman" pitchFamily="82" charset="0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0" y="142873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1" dirty="0" smtClean="0"/>
              <a:t> </a:t>
            </a:r>
            <a:br>
              <a:rPr lang="hr-HR" sz="2400" i="1" dirty="0" smtClean="0"/>
            </a:br>
            <a:endParaRPr lang="hr-HR" sz="2400" i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0" y="55007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1" dirty="0" smtClean="0"/>
              <a:t>     </a:t>
            </a:r>
            <a:endParaRPr lang="hr-HR" sz="2400" i="1" dirty="0"/>
          </a:p>
        </p:txBody>
      </p:sp>
      <p:pic>
        <p:nvPicPr>
          <p:cNvPr id="17410" name="Picture 2" descr="C:\Users\Laura\Desktop\Put do knjige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14620"/>
            <a:ext cx="842968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28662" y="0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Jokerman" pitchFamily="82" charset="0"/>
              </a:rPr>
              <a:t>              </a:t>
            </a:r>
          </a:p>
          <a:p>
            <a:r>
              <a:rPr lang="hr-HR" sz="4000" dirty="0" smtClean="0">
                <a:latin typeface="Jokerman" pitchFamily="82" charset="0"/>
              </a:rPr>
              <a:t>             OSTRAKONI </a:t>
            </a:r>
            <a:endParaRPr lang="hr-HR" sz="4000" dirty="0">
              <a:latin typeface="Jokerman" pitchFamily="82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0" y="92867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r>
              <a:rPr lang="hr-HR" sz="2400" i="1" dirty="0" smtClean="0">
                <a:latin typeface="Jokerman" pitchFamily="82" charset="0"/>
              </a:rPr>
              <a:t>Po </a:t>
            </a:r>
            <a:r>
              <a:rPr lang="hr-HR" sz="2400" i="1" dirty="0" err="1" smtClean="0">
                <a:latin typeface="Jokerman" pitchFamily="82" charset="0"/>
              </a:rPr>
              <a:t>ostrakonima</a:t>
            </a:r>
            <a:r>
              <a:rPr lang="hr-HR" sz="2400" i="1" dirty="0" smtClean="0">
                <a:latin typeface="Jokerman" pitchFamily="82" charset="0"/>
              </a:rPr>
              <a:t> ( komadićima  keramičkih predmeta) pisalo  se </a:t>
            </a:r>
            <a:r>
              <a:rPr lang="hr-HR" sz="2400" i="1" dirty="0" err="1" smtClean="0">
                <a:latin typeface="Jokerman" pitchFamily="82" charset="0"/>
              </a:rPr>
              <a:t>ugrebavanjem</a:t>
            </a:r>
            <a:r>
              <a:rPr lang="hr-HR" sz="2400" i="1" dirty="0" smtClean="0">
                <a:latin typeface="Jokerman" pitchFamily="82" charset="0"/>
              </a:rPr>
              <a:t> teksta u površinu ili nekom tamnom tekućom bojom. </a:t>
            </a:r>
          </a:p>
          <a:p>
            <a:pPr algn="ctr"/>
            <a:r>
              <a:rPr lang="hr-HR" sz="2400" i="1" dirty="0" smtClean="0">
                <a:latin typeface="Jokerman" pitchFamily="82" charset="0"/>
              </a:rPr>
              <a:t>Ovaj način pisanja  spominje se u grčkim književnim djelima.</a:t>
            </a:r>
            <a:endParaRPr lang="hr-HR" sz="2400" i="1" dirty="0">
              <a:latin typeface="Jokerman" pitchFamily="82" charset="0"/>
            </a:endParaRPr>
          </a:p>
        </p:txBody>
      </p:sp>
      <p:pic>
        <p:nvPicPr>
          <p:cNvPr id="18434" name="Picture 2" descr="http://upload.wikimedia.org/wikipedia/commons/a/a5/AGMA_Ostrakon_Ci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786058"/>
            <a:ext cx="835824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latin typeface="Jokerman" pitchFamily="82" charset="0"/>
              </a:rPr>
              <a:t>           </a:t>
            </a:r>
          </a:p>
          <a:p>
            <a:r>
              <a:rPr lang="hr-HR" sz="4000" dirty="0" smtClean="0">
                <a:latin typeface="Jokerman" pitchFamily="82" charset="0"/>
              </a:rPr>
              <a:t>         KORA DRVETA I DAŠĆICE</a:t>
            </a:r>
            <a:endParaRPr lang="hr-HR" sz="4000" dirty="0">
              <a:latin typeface="Jokerman" pitchFamily="82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0" y="1142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i="1" dirty="0" smtClean="0">
              <a:latin typeface="Jokerman" pitchFamily="82" charset="0"/>
            </a:endParaRPr>
          </a:p>
          <a:p>
            <a:pPr algn="ctr"/>
            <a:r>
              <a:rPr lang="hr-HR" sz="2400" i="1" dirty="0" smtClean="0">
                <a:latin typeface="Jokerman" pitchFamily="82" charset="0"/>
              </a:rPr>
              <a:t>Kora  drveta i drvene pločice, </a:t>
            </a:r>
            <a:r>
              <a:rPr lang="hr-HR" sz="2400" i="1" dirty="0" err="1" smtClean="0">
                <a:latin typeface="Jokerman" pitchFamily="82" charset="0"/>
              </a:rPr>
              <a:t>dašćice</a:t>
            </a:r>
            <a:r>
              <a:rPr lang="hr-HR" sz="2400" i="1" dirty="0" smtClean="0">
                <a:latin typeface="Jokerman" pitchFamily="82" charset="0"/>
              </a:rPr>
              <a:t>, pisaći je materijal koji se upotrebljava  od davnina do našeg vremena.</a:t>
            </a:r>
            <a:endParaRPr lang="hr-HR" sz="2400" i="1" dirty="0">
              <a:latin typeface="Jokerman" pitchFamily="82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14282" y="2643182"/>
            <a:ext cx="8786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i="1" dirty="0" smtClean="0">
                <a:latin typeface="Jokerman" pitchFamily="82" charset="0"/>
              </a:rPr>
              <a:t>Na korama drveta plemena pišu svoje plemenske kronike. </a:t>
            </a:r>
            <a:endParaRPr lang="hr-HR" sz="2400" i="1" dirty="0">
              <a:latin typeface="Jokerman" pitchFamily="82" charset="0"/>
            </a:endParaRPr>
          </a:p>
        </p:txBody>
      </p:sp>
      <p:pic>
        <p:nvPicPr>
          <p:cNvPr id="20482" name="Picture 2" descr="http://encyclopediasatanica.files.wordpress.com/2013/09/pusta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876"/>
            <a:ext cx="8572560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Jokerman" pitchFamily="82" charset="0"/>
              </a:rPr>
              <a:t>Prva slikovna pisma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hr-HR" sz="2800" dirty="0" smtClean="0"/>
          </a:p>
          <a:p>
            <a:pPr algn="ctr" eaLnBrk="1" hangingPunct="1">
              <a:buFontTx/>
              <a:buNone/>
            </a:pPr>
            <a:r>
              <a:rPr lang="hr-HR" sz="2000" dirty="0" smtClean="0">
                <a:latin typeface="Jokerman" pitchFamily="82" charset="0"/>
              </a:rPr>
              <a:t>1875. </a:t>
            </a:r>
            <a:r>
              <a:rPr lang="hr-HR" sz="2000" dirty="0">
                <a:latin typeface="Jokerman" pitchFamily="82" charset="0"/>
              </a:rPr>
              <a:t>g</a:t>
            </a:r>
            <a:r>
              <a:rPr lang="hr-HR" sz="2000" dirty="0" smtClean="0">
                <a:latin typeface="Jokerman" pitchFamily="82" charset="0"/>
              </a:rPr>
              <a:t>odine </a:t>
            </a:r>
            <a:r>
              <a:rPr lang="hr-HR" sz="2000" dirty="0" smtClean="0">
                <a:latin typeface="Jokerman" pitchFamily="82" charset="0"/>
              </a:rPr>
              <a:t>pronađeni su prvi crteži </a:t>
            </a:r>
            <a:r>
              <a:rPr lang="hr-HR" sz="2000" dirty="0" smtClean="0">
                <a:latin typeface="Jokerman" pitchFamily="82" charset="0"/>
              </a:rPr>
              <a:t>naših predaka </a:t>
            </a:r>
            <a:r>
              <a:rPr lang="hr-HR" sz="2000" dirty="0" smtClean="0">
                <a:latin typeface="Jokerman" pitchFamily="82" charset="0"/>
              </a:rPr>
              <a:t>u spilji </a:t>
            </a:r>
            <a:r>
              <a:rPr lang="hr-HR" sz="2000" dirty="0" err="1" smtClean="0">
                <a:latin typeface="Jokerman" pitchFamily="82" charset="0"/>
              </a:rPr>
              <a:t>Altamiri</a:t>
            </a:r>
            <a:r>
              <a:rPr lang="hr-HR" sz="2000" dirty="0">
                <a:latin typeface="Jokerman" pitchFamily="82" charset="0"/>
              </a:rPr>
              <a:t> </a:t>
            </a:r>
            <a:r>
              <a:rPr lang="hr-HR" sz="2000" dirty="0" smtClean="0">
                <a:latin typeface="Jokerman" pitchFamily="82" charset="0"/>
              </a:rPr>
              <a:t>u Španjolskoj.</a:t>
            </a:r>
            <a:endParaRPr lang="hr-HR" sz="2000" dirty="0" smtClean="0">
              <a:latin typeface="Jokerman" pitchFamily="82" charset="0"/>
            </a:endParaRPr>
          </a:p>
        </p:txBody>
      </p:sp>
      <p:pic>
        <p:nvPicPr>
          <p:cNvPr id="5124" name="Picture 9" descr="slike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412875"/>
            <a:ext cx="3887787" cy="2505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10" descr="slika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4076700"/>
            <a:ext cx="4321175" cy="2352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8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latin typeface="Jokerman" pitchFamily="82" charset="0"/>
              </a:rPr>
              <a:t>                           </a:t>
            </a:r>
            <a:r>
              <a:rPr lang="hr-HR" dirty="0" err="1" smtClean="0">
                <a:latin typeface="Jokerman" pitchFamily="82" charset="0"/>
              </a:rPr>
              <a:t>Kipui</a:t>
            </a:r>
            <a:endParaRPr lang="hr-HR" dirty="0" smtClean="0">
              <a:latin typeface="Jokerman" pitchFamily="82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557338"/>
            <a:ext cx="4038600" cy="4568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sz="1800" dirty="0" smtClean="0"/>
              <a:t>     </a:t>
            </a:r>
            <a:r>
              <a:rPr lang="hr-HR" sz="1800" dirty="0" smtClean="0">
                <a:latin typeface="Jokerman" pitchFamily="82" charset="0"/>
              </a:rPr>
              <a:t>Pripadnici crnačkog plemena </a:t>
            </a:r>
            <a:r>
              <a:rPr lang="hr-HR" sz="1800" dirty="0" err="1" smtClean="0">
                <a:latin typeface="Jokerman" pitchFamily="82" charset="0"/>
              </a:rPr>
              <a:t>Joruba</a:t>
            </a:r>
            <a:r>
              <a:rPr lang="hr-HR" sz="1800" dirty="0">
                <a:latin typeface="Jokerman" pitchFamily="82" charset="0"/>
              </a:rPr>
              <a:t> </a:t>
            </a:r>
            <a:r>
              <a:rPr lang="hr-HR" sz="1800" dirty="0" smtClean="0">
                <a:latin typeface="Jokerman" pitchFamily="82" charset="0"/>
              </a:rPr>
              <a:t>koji </a:t>
            </a:r>
            <a:r>
              <a:rPr lang="hr-HR" sz="1800" dirty="0" smtClean="0">
                <a:latin typeface="Jokerman" pitchFamily="82" charset="0"/>
              </a:rPr>
              <a:t>žive </a:t>
            </a:r>
            <a:r>
              <a:rPr lang="hr-HR" sz="1800" dirty="0" smtClean="0">
                <a:latin typeface="Jokerman" pitchFamily="82" charset="0"/>
              </a:rPr>
              <a:t>u Nigeriji napravili </a:t>
            </a:r>
            <a:r>
              <a:rPr lang="hr-HR" sz="1800" dirty="0" smtClean="0">
                <a:latin typeface="Jokerman" pitchFamily="82" charset="0"/>
              </a:rPr>
              <a:t>su </a:t>
            </a:r>
            <a:r>
              <a:rPr lang="hr-HR" sz="1800" dirty="0" smtClean="0">
                <a:latin typeface="Jokerman" pitchFamily="82" charset="0"/>
              </a:rPr>
              <a:t>vrlo razvijen </a:t>
            </a:r>
            <a:r>
              <a:rPr lang="hr-HR" sz="1800" dirty="0" smtClean="0">
                <a:latin typeface="Jokerman" pitchFamily="82" charset="0"/>
              </a:rPr>
              <a:t>sistem </a:t>
            </a:r>
            <a:r>
              <a:rPr lang="hr-HR" sz="1800" dirty="0" smtClean="0">
                <a:latin typeface="Jokerman" pitchFamily="82" charset="0"/>
              </a:rPr>
              <a:t>pisanja </a:t>
            </a:r>
            <a:r>
              <a:rPr lang="hr-HR" sz="1800" dirty="0" smtClean="0">
                <a:latin typeface="Jokerman" pitchFamily="82" charset="0"/>
              </a:rPr>
              <a:t>pomoću složenih </a:t>
            </a:r>
            <a:r>
              <a:rPr lang="hr-HR" sz="1800" dirty="0" smtClean="0">
                <a:latin typeface="Jokerman" pitchFamily="82" charset="0"/>
              </a:rPr>
              <a:t>čvorova koji se nazivao </a:t>
            </a:r>
            <a:r>
              <a:rPr lang="hr-HR" sz="1800" dirty="0" err="1" smtClean="0">
                <a:latin typeface="Jokerman" pitchFamily="82" charset="0"/>
              </a:rPr>
              <a:t>kipui</a:t>
            </a:r>
            <a:r>
              <a:rPr lang="hr-HR" sz="1800" dirty="0" smtClean="0">
                <a:latin typeface="Jokerman" pitchFamily="82" charset="0"/>
              </a:rPr>
              <a:t>.</a:t>
            </a:r>
            <a:endParaRPr lang="hr-HR" sz="1800" dirty="0" smtClean="0">
              <a:latin typeface="Jokerman" pitchFamily="82" charset="0"/>
            </a:endParaRPr>
          </a:p>
        </p:txBody>
      </p:sp>
      <p:pic>
        <p:nvPicPr>
          <p:cNvPr id="4100" name="Picture 8" descr="kipu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256153">
            <a:off x="5651500" y="3284538"/>
            <a:ext cx="2120900" cy="318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9" descr="kipu2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57338"/>
            <a:ext cx="3311525" cy="3921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l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736</Words>
  <Application>Microsoft Office PowerPoint</Application>
  <PresentationFormat>Prikaz na zaslonu (4:3)</PresentationFormat>
  <Paragraphs>88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Kapital</vt:lpstr>
      <vt:lpstr>     PUT DO KNJIGE</vt:lpstr>
      <vt:lpstr>Knjiga - pomoćnik  čovjekove  misli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Prva slikovna pisma</vt:lpstr>
      <vt:lpstr>                           Kipui</vt:lpstr>
      <vt:lpstr>PowerPointova prezentacija</vt:lpstr>
      <vt:lpstr>PowerPointova prezentacija</vt:lpstr>
      <vt:lpstr>                        Papirus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DO KNJIGE</dc:title>
  <dc:creator>Laura</dc:creator>
  <cp:lastModifiedBy>Korisnik</cp:lastModifiedBy>
  <cp:revision>138</cp:revision>
  <dcterms:created xsi:type="dcterms:W3CDTF">2014-04-09T16:09:34Z</dcterms:created>
  <dcterms:modified xsi:type="dcterms:W3CDTF">2015-04-29T10:07:44Z</dcterms:modified>
</cp:coreProperties>
</file>